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7"/>
  </p:notesMasterIdLst>
  <p:sldIdLst>
    <p:sldId id="256" r:id="rId2"/>
    <p:sldId id="1197" r:id="rId3"/>
    <p:sldId id="289" r:id="rId4"/>
    <p:sldId id="294" r:id="rId5"/>
    <p:sldId id="293" r:id="rId6"/>
    <p:sldId id="292" r:id="rId7"/>
    <p:sldId id="295" r:id="rId8"/>
    <p:sldId id="1194" r:id="rId9"/>
    <p:sldId id="1196" r:id="rId10"/>
    <p:sldId id="291" r:id="rId11"/>
    <p:sldId id="297" r:id="rId12"/>
    <p:sldId id="257" r:id="rId13"/>
    <p:sldId id="1195" r:id="rId14"/>
    <p:sldId id="285" r:id="rId15"/>
    <p:sldId id="298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рач ОРИТн" initials="ВО" lastIdx="1" clrIdx="0">
    <p:extLst>
      <p:ext uri="{19B8F6BF-5375-455C-9EA6-DF929625EA0E}">
        <p15:presenceInfo xmlns:p15="http://schemas.microsoft.com/office/powerpoint/2012/main" userId="S-1-5-21-1132614831-2165466983-1234439195-13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96" autoAdjust="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EAF07-651E-4705-8872-D0C77A2935C7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6012C-2972-4332-9A93-A95AD5ADD9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64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45D59-9B82-4CEF-973F-60970E0DD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3BEDDD-0BF3-4384-A0E2-10B1678E5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2C5502-17FD-4A85-855D-6FAEB3F4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8A7D0-270B-4038-823E-2C23AFFBF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FFD27C-12D3-486A-9C67-D358AD98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6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85857-6E77-4E09-A37B-C26018CC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51C9B8-D978-467D-AD83-A5FD34221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F714D-CFD2-4091-A23C-6607A35FE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2B697-BB17-4CDE-ACFB-0D871A447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13B5D9-E0FF-4706-BCD9-4AEBBBEF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429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1EC06B-EC10-4F76-9462-4C0DA87BE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FA0BC6-38A4-40B0-A168-249C90657F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DEF5F4-FC1A-4A5A-B852-1699C92E8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FFABB2-73AA-4E3E-B424-B7FAF1B5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3DFE81-4E9F-4D2B-B568-16295DF2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69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0C73897-3176-7120-804D-F281C4C71BC3}"/>
              </a:ext>
            </a:extLst>
          </p:cNvPr>
          <p:cNvSpPr/>
          <p:nvPr userDrawn="1"/>
        </p:nvSpPr>
        <p:spPr>
          <a:xfrm>
            <a:off x="435202" y="377371"/>
            <a:ext cx="11321596" cy="599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BACKGROUND_IMAGE"/>
          <p:cNvSpPr>
            <a:spLocks noGrp="1"/>
          </p:cNvSpPr>
          <p:nvPr>
            <p:ph type="pic" sz="quarter" idx="10"/>
          </p:nvPr>
        </p:nvSpPr>
        <p:spPr>
          <a:xfrm>
            <a:off x="6908573" y="377371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1" name="AVATAR_IMAGE"/>
          <p:cNvSpPr>
            <a:spLocks noGrp="1"/>
          </p:cNvSpPr>
          <p:nvPr>
            <p:ph type="pic" sz="quarter" idx="11"/>
          </p:nvPr>
        </p:nvSpPr>
        <p:spPr>
          <a:xfrm>
            <a:off x="838200" y="5365257"/>
            <a:ext cx="349805" cy="35500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30" name="HEADER"/>
          <p:cNvSpPr>
            <a:spLocks noGrp="1"/>
          </p:cNvSpPr>
          <p:nvPr>
            <p:ph type="title" hasCustomPrompt="1"/>
          </p:nvPr>
        </p:nvSpPr>
        <p:spPr>
          <a:xfrm>
            <a:off x="838200" y="933826"/>
            <a:ext cx="5105400" cy="148045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{{T_HEADER}}</a:t>
            </a:r>
            <a:br>
              <a:rPr lang="en-US" dirty="0"/>
            </a:br>
            <a:br>
              <a:rPr lang="en-US" dirty="0"/>
            </a:br>
            <a:endParaRPr lang="ru-RU" dirty="0"/>
          </a:p>
        </p:txBody>
      </p:sp>
      <p:sp>
        <p:nvSpPr>
          <p:cNvPr id="7" name="TEXT_1"/>
          <p:cNvSpPr>
            <a:spLocks noGrp="1"/>
          </p:cNvSpPr>
          <p:nvPr>
            <p:ph type="body" sz="quarter" idx="14" hasCustomPrompt="1"/>
          </p:nvPr>
        </p:nvSpPr>
        <p:spPr>
          <a:xfrm>
            <a:off x="823493" y="2874100"/>
            <a:ext cx="5551905" cy="1587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{{T_TEXT}}</a:t>
            </a:r>
          </a:p>
          <a:p>
            <a:pPr lvl="0"/>
            <a:endParaRPr lang="ru-RU" dirty="0"/>
          </a:p>
        </p:txBody>
      </p:sp>
      <p:sp>
        <p:nvSpPr>
          <p:cNvPr id="8" name="AUTHOR_NAME"/>
          <p:cNvSpPr>
            <a:spLocks noGrp="1"/>
          </p:cNvSpPr>
          <p:nvPr>
            <p:ph type="body" sz="quarter" idx="15" hasCustomPrompt="1"/>
          </p:nvPr>
        </p:nvSpPr>
        <p:spPr>
          <a:xfrm>
            <a:off x="1341490" y="5402101"/>
            <a:ext cx="5033907" cy="29790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>
                    <a:lumMod val="6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{{I_TEXT_1}}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112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204FD5-EBE6-30A6-4EAC-35D6A8A90E61}"/>
              </a:ext>
            </a:extLst>
          </p:cNvPr>
          <p:cNvSpPr/>
          <p:nvPr userDrawn="1"/>
        </p:nvSpPr>
        <p:spPr>
          <a:xfrm>
            <a:off x="435202" y="377370"/>
            <a:ext cx="11321596" cy="59946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BACKGROUND_IMAGE"/>
          <p:cNvSpPr>
            <a:spLocks noGrp="1"/>
          </p:cNvSpPr>
          <p:nvPr>
            <p:ph type="pic" sz="quarter" idx="10"/>
          </p:nvPr>
        </p:nvSpPr>
        <p:spPr>
          <a:xfrm>
            <a:off x="449716" y="391886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9" name="HEADER"/>
          <p:cNvSpPr>
            <a:spLocks noGrp="1"/>
          </p:cNvSpPr>
          <p:nvPr>
            <p:ph type="title" hasCustomPrompt="1"/>
          </p:nvPr>
        </p:nvSpPr>
        <p:spPr>
          <a:xfrm>
            <a:off x="5896866" y="1473169"/>
            <a:ext cx="5659632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{{I_HEADER}}</a:t>
            </a:r>
            <a:br>
              <a:rPr lang="en-US" dirty="0"/>
            </a:br>
            <a:endParaRPr lang="ru-RU" dirty="0"/>
          </a:p>
        </p:txBody>
      </p:sp>
      <p:sp>
        <p:nvSpPr>
          <p:cNvPr id="21" name="TEXT_1"/>
          <p:cNvSpPr>
            <a:spLocks noGrp="1"/>
          </p:cNvSpPr>
          <p:nvPr>
            <p:ph type="body" sz="quarter" idx="11" hasCustomPrompt="1"/>
          </p:nvPr>
        </p:nvSpPr>
        <p:spPr>
          <a:xfrm>
            <a:off x="5896866" y="2362168"/>
            <a:ext cx="2637534" cy="3225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{{I_TEXT_1}}</a:t>
            </a:r>
          </a:p>
          <a:p>
            <a:pPr lvl="0"/>
            <a:endParaRPr lang="ru-RU" dirty="0"/>
          </a:p>
        </p:txBody>
      </p:sp>
      <p:sp>
        <p:nvSpPr>
          <p:cNvPr id="23" name="TEXT_2"/>
          <p:cNvSpPr>
            <a:spLocks noGrp="1"/>
          </p:cNvSpPr>
          <p:nvPr>
            <p:ph type="body" sz="quarter" idx="12" hasCustomPrompt="1"/>
          </p:nvPr>
        </p:nvSpPr>
        <p:spPr>
          <a:xfrm>
            <a:off x="8918964" y="2362168"/>
            <a:ext cx="2637534" cy="3225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{{I_TEXT_1}}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89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2FE4DC-E002-2993-16DA-3063A0399BD5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13666" y="1703070"/>
            <a:ext cx="2819400" cy="24117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BACKGROUND_IMAGE"/>
          <p:cNvSpPr>
            <a:spLocks noGrp="1"/>
          </p:cNvSpPr>
          <p:nvPr>
            <p:ph type="pic" sz="quarter" idx="10"/>
          </p:nvPr>
        </p:nvSpPr>
        <p:spPr>
          <a:xfrm>
            <a:off x="6908573" y="377371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HEADER"/>
          <p:cNvSpPr>
            <a:spLocks noGrp="1"/>
          </p:cNvSpPr>
          <p:nvPr>
            <p:ph type="title" hasCustomPrompt="1"/>
          </p:nvPr>
        </p:nvSpPr>
        <p:spPr>
          <a:xfrm>
            <a:off x="613666" y="749269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{{S1_HEADER}}</a:t>
            </a:r>
            <a:br>
              <a:rPr lang="en-US" dirty="0"/>
            </a:br>
            <a:endParaRPr lang="ru-RU" dirty="0"/>
          </a:p>
        </p:txBody>
      </p:sp>
      <p:sp>
        <p:nvSpPr>
          <p:cNvPr id="8" name="TITLE_1"/>
          <p:cNvSpPr>
            <a:spLocks noGrp="1"/>
          </p:cNvSpPr>
          <p:nvPr>
            <p:ph type="body" sz="quarter" idx="11" hasCustomPrompt="1"/>
          </p:nvPr>
        </p:nvSpPr>
        <p:spPr>
          <a:xfrm>
            <a:off x="905766" y="2044668"/>
            <a:ext cx="213337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{{S1_TITLE_1}}</a:t>
            </a:r>
          </a:p>
          <a:p>
            <a:pPr lvl="0"/>
            <a:endParaRPr lang="ru-RU" dirty="0"/>
          </a:p>
        </p:txBody>
      </p:sp>
      <p:sp>
        <p:nvSpPr>
          <p:cNvPr id="9" name="TEXT_1"/>
          <p:cNvSpPr>
            <a:spLocks noGrp="1"/>
          </p:cNvSpPr>
          <p:nvPr>
            <p:ph type="body" sz="quarter" idx="12" hasCustomPrompt="1"/>
          </p:nvPr>
        </p:nvSpPr>
        <p:spPr>
          <a:xfrm>
            <a:off x="905766" y="2451068"/>
            <a:ext cx="2133373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{{S1_TEXT_1}}</a:t>
            </a:r>
          </a:p>
          <a:p>
            <a:pPr lvl="0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771536" y="1703070"/>
            <a:ext cx="2819400" cy="24117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4" name="TITLE_2"/>
          <p:cNvSpPr>
            <a:spLocks noGrp="1"/>
          </p:cNvSpPr>
          <p:nvPr>
            <p:ph type="body" sz="quarter" idx="13" hasCustomPrompt="1"/>
          </p:nvPr>
        </p:nvSpPr>
        <p:spPr>
          <a:xfrm>
            <a:off x="4063636" y="2044668"/>
            <a:ext cx="213337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{{S1_TITLE_2}}</a:t>
            </a:r>
          </a:p>
          <a:p>
            <a:pPr lvl="0"/>
            <a:endParaRPr lang="ru-RU" dirty="0"/>
          </a:p>
        </p:txBody>
      </p:sp>
      <p:sp>
        <p:nvSpPr>
          <p:cNvPr id="15" name="TEXT_2"/>
          <p:cNvSpPr>
            <a:spLocks noGrp="1"/>
          </p:cNvSpPr>
          <p:nvPr>
            <p:ph type="body" sz="quarter" idx="14" hasCustomPrompt="1"/>
          </p:nvPr>
        </p:nvSpPr>
        <p:spPr>
          <a:xfrm>
            <a:off x="4063636" y="2451068"/>
            <a:ext cx="2133373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{{S1_TEXT_2}}</a:t>
            </a:r>
          </a:p>
          <a:p>
            <a:pPr lvl="0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13666" y="4456398"/>
            <a:ext cx="5977270" cy="167248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7" name="TITLE_3"/>
          <p:cNvSpPr>
            <a:spLocks noGrp="1"/>
          </p:cNvSpPr>
          <p:nvPr>
            <p:ph type="body" sz="quarter" idx="15" hasCustomPrompt="1"/>
          </p:nvPr>
        </p:nvSpPr>
        <p:spPr>
          <a:xfrm>
            <a:off x="905766" y="4763770"/>
            <a:ext cx="213337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{{S1_TITLE_3}}</a:t>
            </a:r>
          </a:p>
          <a:p>
            <a:pPr lvl="0"/>
            <a:endParaRPr lang="ru-RU" dirty="0"/>
          </a:p>
        </p:txBody>
      </p:sp>
      <p:sp>
        <p:nvSpPr>
          <p:cNvPr id="18" name="TEXT_3"/>
          <p:cNvSpPr>
            <a:spLocks noGrp="1"/>
          </p:cNvSpPr>
          <p:nvPr>
            <p:ph type="body" sz="quarter" idx="16" hasCustomPrompt="1"/>
          </p:nvPr>
        </p:nvSpPr>
        <p:spPr>
          <a:xfrm>
            <a:off x="905766" y="5170170"/>
            <a:ext cx="5291243" cy="5816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{{S1_TEXT_3}}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835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E92940-9325-19E4-8B58-A9BB570EEB60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BACKGROUND_IMAGE"/>
          <p:cNvSpPr>
            <a:spLocks noGrp="1"/>
          </p:cNvSpPr>
          <p:nvPr>
            <p:ph type="pic" sz="quarter" idx="10"/>
          </p:nvPr>
        </p:nvSpPr>
        <p:spPr>
          <a:xfrm>
            <a:off x="449716" y="391886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ICON_1"/>
          <p:cNvSpPr>
            <a:spLocks noGrp="1"/>
          </p:cNvSpPr>
          <p:nvPr>
            <p:ph type="pic" sz="quarter" idx="11"/>
          </p:nvPr>
        </p:nvSpPr>
        <p:spPr>
          <a:xfrm>
            <a:off x="5744466" y="15419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5" name="HEADER"/>
          <p:cNvSpPr>
            <a:spLocks noGrp="1"/>
          </p:cNvSpPr>
          <p:nvPr>
            <p:ph type="title" hasCustomPrompt="1"/>
          </p:nvPr>
        </p:nvSpPr>
        <p:spPr>
          <a:xfrm>
            <a:off x="5744466" y="487429"/>
            <a:ext cx="5659632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{{BL1_HEADER}}</a:t>
            </a:r>
            <a:br>
              <a:rPr lang="en-US" dirty="0"/>
            </a:br>
            <a:endParaRPr lang="ru-RU" dirty="0"/>
          </a:p>
        </p:txBody>
      </p:sp>
      <p:sp>
        <p:nvSpPr>
          <p:cNvPr id="6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5744466" y="25973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{{BL1_TITLE_1}}</a:t>
            </a:r>
          </a:p>
          <a:p>
            <a:pPr lvl="0"/>
            <a:endParaRPr lang="ru-RU" dirty="0"/>
          </a:p>
        </p:txBody>
      </p:sp>
      <p:sp>
        <p:nvSpPr>
          <p:cNvPr id="7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5744466" y="3003762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{{BL1_TEXT_1}}</a:t>
            </a:r>
          </a:p>
          <a:p>
            <a:pPr lvl="0"/>
            <a:endParaRPr lang="ru-RU" dirty="0"/>
          </a:p>
        </p:txBody>
      </p:sp>
      <p:sp>
        <p:nvSpPr>
          <p:cNvPr id="20" name="ICON_2"/>
          <p:cNvSpPr>
            <a:spLocks noGrp="1"/>
          </p:cNvSpPr>
          <p:nvPr>
            <p:ph type="pic" sz="quarter" idx="14"/>
          </p:nvPr>
        </p:nvSpPr>
        <p:spPr>
          <a:xfrm>
            <a:off x="8715262" y="15419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1" name="TITLE_2"/>
          <p:cNvSpPr>
            <a:spLocks noGrp="1"/>
          </p:cNvSpPr>
          <p:nvPr>
            <p:ph type="body" sz="quarter" idx="15" hasCustomPrompt="1"/>
          </p:nvPr>
        </p:nvSpPr>
        <p:spPr>
          <a:xfrm>
            <a:off x="8715262" y="25973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{{BL1_TITLE_2}}</a:t>
            </a:r>
          </a:p>
          <a:p>
            <a:pPr lvl="0"/>
            <a:endParaRPr lang="ru-RU" dirty="0"/>
          </a:p>
        </p:txBody>
      </p:sp>
      <p:sp>
        <p:nvSpPr>
          <p:cNvPr id="23" name="ICON_3"/>
          <p:cNvSpPr>
            <a:spLocks noGrp="1"/>
          </p:cNvSpPr>
          <p:nvPr>
            <p:ph type="pic" sz="quarter" idx="17"/>
          </p:nvPr>
        </p:nvSpPr>
        <p:spPr>
          <a:xfrm>
            <a:off x="5744466" y="40812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4" name="TITLE_3"/>
          <p:cNvSpPr>
            <a:spLocks noGrp="1"/>
          </p:cNvSpPr>
          <p:nvPr>
            <p:ph type="body" sz="quarter" idx="18" hasCustomPrompt="1"/>
          </p:nvPr>
        </p:nvSpPr>
        <p:spPr>
          <a:xfrm>
            <a:off x="5744466" y="51366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{{BL1_TITLE_3}}</a:t>
            </a:r>
          </a:p>
          <a:p>
            <a:pPr lvl="0"/>
            <a:endParaRPr lang="ru-RU" dirty="0"/>
          </a:p>
        </p:txBody>
      </p:sp>
      <p:sp>
        <p:nvSpPr>
          <p:cNvPr id="26" name="ICON_4"/>
          <p:cNvSpPr>
            <a:spLocks noGrp="1"/>
          </p:cNvSpPr>
          <p:nvPr>
            <p:ph type="pic" sz="quarter" idx="20"/>
          </p:nvPr>
        </p:nvSpPr>
        <p:spPr>
          <a:xfrm>
            <a:off x="8715262" y="40812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7" name="TITLE_4"/>
          <p:cNvSpPr>
            <a:spLocks noGrp="1"/>
          </p:cNvSpPr>
          <p:nvPr>
            <p:ph type="body" sz="quarter" idx="21" hasCustomPrompt="1"/>
          </p:nvPr>
        </p:nvSpPr>
        <p:spPr>
          <a:xfrm>
            <a:off x="8715262" y="51366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{{BL1_TITLE_4}}</a:t>
            </a:r>
          </a:p>
          <a:p>
            <a:pPr lvl="0"/>
            <a:endParaRPr lang="ru-RU" dirty="0"/>
          </a:p>
        </p:txBody>
      </p:sp>
      <p:sp>
        <p:nvSpPr>
          <p:cNvPr id="29" name="TEXT_2"/>
          <p:cNvSpPr>
            <a:spLocks noGrp="1"/>
          </p:cNvSpPr>
          <p:nvPr>
            <p:ph type="body" sz="quarter" idx="22" hasCustomPrompt="1"/>
          </p:nvPr>
        </p:nvSpPr>
        <p:spPr>
          <a:xfrm>
            <a:off x="8715262" y="3037323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</a:t>
            </a:r>
            <a:r>
              <a:rPr lang="ru-RU" dirty="0"/>
              <a:t>2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30" name="TEXT_4"/>
          <p:cNvSpPr>
            <a:spLocks noGrp="1"/>
          </p:cNvSpPr>
          <p:nvPr>
            <p:ph type="body" sz="quarter" idx="23" hasCustomPrompt="1"/>
          </p:nvPr>
        </p:nvSpPr>
        <p:spPr>
          <a:xfrm>
            <a:off x="8715262" y="5550537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</a:t>
            </a:r>
            <a:r>
              <a:rPr lang="ru-RU" dirty="0"/>
              <a:t>4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31" name="TEXT_3"/>
          <p:cNvSpPr>
            <a:spLocks noGrp="1"/>
          </p:cNvSpPr>
          <p:nvPr>
            <p:ph type="body" sz="quarter" idx="24" hasCustomPrompt="1"/>
          </p:nvPr>
        </p:nvSpPr>
        <p:spPr>
          <a:xfrm>
            <a:off x="5744466" y="5550537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</a:t>
            </a:r>
            <a:r>
              <a:rPr lang="ru-RU" dirty="0"/>
              <a:t>3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459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_IMAGE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16822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613666" y="2628869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{{BL2_HEADER}}</a:t>
            </a:r>
            <a:br>
              <a:rPr lang="en-US" dirty="0"/>
            </a:br>
            <a:endParaRPr lang="ru-RU" dirty="0"/>
          </a:p>
        </p:txBody>
      </p:sp>
      <p:sp>
        <p:nvSpPr>
          <p:cNvPr id="5" name="Овал 4"/>
          <p:cNvSpPr/>
          <p:nvPr userDrawn="1"/>
        </p:nvSpPr>
        <p:spPr>
          <a:xfrm>
            <a:off x="613666" y="3534047"/>
            <a:ext cx="656334" cy="65338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ICON_1"/>
          <p:cNvSpPr>
            <a:spLocks noGrp="1"/>
          </p:cNvSpPr>
          <p:nvPr>
            <p:ph type="pic" sz="quarter" idx="11"/>
          </p:nvPr>
        </p:nvSpPr>
        <p:spPr>
          <a:xfrm>
            <a:off x="729626" y="3645377"/>
            <a:ext cx="424414" cy="43072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7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1471685" y="3454338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{{BL2_TITLE_1}}</a:t>
            </a:r>
          </a:p>
          <a:p>
            <a:pPr lvl="0"/>
            <a:endParaRPr lang="ru-RU" dirty="0"/>
          </a:p>
        </p:txBody>
      </p:sp>
      <p:sp>
        <p:nvSpPr>
          <p:cNvPr id="8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1471685" y="3860739"/>
            <a:ext cx="9840840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{{BL2_TEXT_1}}</a:t>
            </a:r>
          </a:p>
        </p:txBody>
      </p:sp>
      <p:sp>
        <p:nvSpPr>
          <p:cNvPr id="9" name="Овал 8"/>
          <p:cNvSpPr/>
          <p:nvPr userDrawn="1"/>
        </p:nvSpPr>
        <p:spPr>
          <a:xfrm>
            <a:off x="613666" y="4575371"/>
            <a:ext cx="656334" cy="65338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ICON_2"/>
          <p:cNvSpPr>
            <a:spLocks noGrp="1"/>
          </p:cNvSpPr>
          <p:nvPr>
            <p:ph type="pic" sz="quarter" idx="14"/>
          </p:nvPr>
        </p:nvSpPr>
        <p:spPr>
          <a:xfrm>
            <a:off x="729626" y="4686701"/>
            <a:ext cx="424414" cy="43072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11" name="TITLE_2"/>
          <p:cNvSpPr>
            <a:spLocks noGrp="1"/>
          </p:cNvSpPr>
          <p:nvPr>
            <p:ph type="body" sz="quarter" idx="15" hasCustomPrompt="1"/>
          </p:nvPr>
        </p:nvSpPr>
        <p:spPr>
          <a:xfrm>
            <a:off x="1471685" y="44956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{{BL2_TITLE_</a:t>
            </a:r>
            <a:r>
              <a:rPr lang="ru-RU" dirty="0"/>
              <a:t>2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12" name="TEXT_2"/>
          <p:cNvSpPr>
            <a:spLocks noGrp="1"/>
          </p:cNvSpPr>
          <p:nvPr>
            <p:ph type="body" sz="quarter" idx="16" hasCustomPrompt="1"/>
          </p:nvPr>
        </p:nvSpPr>
        <p:spPr>
          <a:xfrm>
            <a:off x="1471685" y="4902063"/>
            <a:ext cx="9840840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{{BL2_TEXT_</a:t>
            </a:r>
            <a:r>
              <a:rPr lang="ru-RU" dirty="0"/>
              <a:t>2</a:t>
            </a:r>
            <a:r>
              <a:rPr lang="en-US" dirty="0"/>
              <a:t>}}</a:t>
            </a:r>
          </a:p>
        </p:txBody>
      </p:sp>
      <p:sp>
        <p:nvSpPr>
          <p:cNvPr id="13" name="Овал 12"/>
          <p:cNvSpPr/>
          <p:nvPr userDrawn="1"/>
        </p:nvSpPr>
        <p:spPr>
          <a:xfrm>
            <a:off x="613666" y="5604103"/>
            <a:ext cx="656334" cy="65338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ICON_3"/>
          <p:cNvSpPr>
            <a:spLocks noGrp="1"/>
          </p:cNvSpPr>
          <p:nvPr>
            <p:ph type="pic" sz="quarter" idx="17"/>
          </p:nvPr>
        </p:nvSpPr>
        <p:spPr>
          <a:xfrm>
            <a:off x="729626" y="5715433"/>
            <a:ext cx="424414" cy="43072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15" name="TITLE_3"/>
          <p:cNvSpPr>
            <a:spLocks noGrp="1"/>
          </p:cNvSpPr>
          <p:nvPr>
            <p:ph type="body" sz="quarter" idx="18" hasCustomPrompt="1"/>
          </p:nvPr>
        </p:nvSpPr>
        <p:spPr>
          <a:xfrm>
            <a:off x="1471685" y="5524394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{{BL2_TITLE_</a:t>
            </a:r>
            <a:r>
              <a:rPr lang="ru-RU" dirty="0"/>
              <a:t>3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16" name="TEXT_3"/>
          <p:cNvSpPr>
            <a:spLocks noGrp="1"/>
          </p:cNvSpPr>
          <p:nvPr>
            <p:ph type="body" sz="quarter" idx="19" hasCustomPrompt="1"/>
          </p:nvPr>
        </p:nvSpPr>
        <p:spPr>
          <a:xfrm>
            <a:off x="1471685" y="5930795"/>
            <a:ext cx="9840840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{{BL2_TEXT_</a:t>
            </a:r>
            <a:r>
              <a:rPr lang="ru-RU" dirty="0"/>
              <a:t>3</a:t>
            </a:r>
            <a:r>
              <a:rPr lang="en-US" dirty="0"/>
              <a:t>}}</a:t>
            </a:r>
          </a:p>
        </p:txBody>
      </p:sp>
    </p:spTree>
    <p:extLst>
      <p:ext uri="{BB962C8B-B14F-4D97-AF65-F5344CB8AC3E}">
        <p14:creationId xmlns:p14="http://schemas.microsoft.com/office/powerpoint/2010/main" val="2131164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7F9F48-04A9-0C57-B525-5D5A855051A9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 userDrawn="1"/>
        </p:nvSpPr>
        <p:spPr>
          <a:xfrm>
            <a:off x="2665048" y="2407064"/>
            <a:ext cx="1104234" cy="843215"/>
          </a:xfrm>
          <a:prstGeom prst="trapezoid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Трапеция 7"/>
          <p:cNvSpPr/>
          <p:nvPr userDrawn="1"/>
        </p:nvSpPr>
        <p:spPr>
          <a:xfrm>
            <a:off x="1801021" y="3353112"/>
            <a:ext cx="2832287" cy="1045739"/>
          </a:xfrm>
          <a:prstGeom prst="trapezoid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Трапеция 5"/>
          <p:cNvSpPr/>
          <p:nvPr userDrawn="1"/>
        </p:nvSpPr>
        <p:spPr>
          <a:xfrm>
            <a:off x="849471" y="4501684"/>
            <a:ext cx="4735389" cy="1205345"/>
          </a:xfrm>
          <a:prstGeom prst="trapezoid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4134951" y="2348854"/>
            <a:ext cx="397082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{{HL1_TITLE_1}}</a:t>
            </a:r>
          </a:p>
          <a:p>
            <a:pPr lvl="0"/>
            <a:endParaRPr lang="ru-RU" dirty="0"/>
          </a:p>
        </p:txBody>
      </p:sp>
      <p:sp>
        <p:nvSpPr>
          <p:cNvPr id="13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4134952" y="2738629"/>
            <a:ext cx="7095023" cy="2832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{{HL1_TEXT_1}}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14" name="HEADER"/>
          <p:cNvSpPr>
            <a:spLocks noGrp="1"/>
          </p:cNvSpPr>
          <p:nvPr>
            <p:ph type="title" hasCustomPrompt="1"/>
          </p:nvPr>
        </p:nvSpPr>
        <p:spPr>
          <a:xfrm>
            <a:off x="613666" y="1281530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{{BL2_HEADER}}</a:t>
            </a:r>
            <a:br>
              <a:rPr lang="en-US" dirty="0"/>
            </a:br>
            <a:endParaRPr lang="ru-RU" dirty="0"/>
          </a:p>
        </p:txBody>
      </p:sp>
      <p:cxnSp>
        <p:nvCxnSpPr>
          <p:cNvPr id="18" name="Прямая соединительная линия 17"/>
          <p:cNvCxnSpPr/>
          <p:nvPr userDrawn="1"/>
        </p:nvCxnSpPr>
        <p:spPr>
          <a:xfrm>
            <a:off x="4127331" y="3250279"/>
            <a:ext cx="7102644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_2"/>
          <p:cNvSpPr>
            <a:spLocks noGrp="1"/>
          </p:cNvSpPr>
          <p:nvPr>
            <p:ph type="body" sz="quarter" idx="14" hasCustomPrompt="1"/>
          </p:nvPr>
        </p:nvSpPr>
        <p:spPr>
          <a:xfrm>
            <a:off x="5043810" y="3533069"/>
            <a:ext cx="397082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{{HL1_TITLE_2}}</a:t>
            </a:r>
          </a:p>
          <a:p>
            <a:pPr lvl="0"/>
            <a:endParaRPr lang="ru-RU" dirty="0"/>
          </a:p>
        </p:txBody>
      </p:sp>
      <p:sp>
        <p:nvSpPr>
          <p:cNvPr id="22" name="TEXT_2"/>
          <p:cNvSpPr>
            <a:spLocks noGrp="1"/>
          </p:cNvSpPr>
          <p:nvPr>
            <p:ph type="body" sz="quarter" idx="15" hasCustomPrompt="1"/>
          </p:nvPr>
        </p:nvSpPr>
        <p:spPr>
          <a:xfrm>
            <a:off x="5043812" y="3922844"/>
            <a:ext cx="6186164" cy="2832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{{HL1_TEXT_2}}</a:t>
            </a:r>
            <a:r>
              <a:rPr lang="ru-RU" dirty="0"/>
              <a:t> </a:t>
            </a:r>
            <a:endParaRPr lang="en-US" dirty="0"/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>
            <a:off x="5036190" y="4429280"/>
            <a:ext cx="6192809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_3"/>
          <p:cNvSpPr>
            <a:spLocks noGrp="1"/>
          </p:cNvSpPr>
          <p:nvPr>
            <p:ph type="body" sz="quarter" idx="16" hasCustomPrompt="1"/>
          </p:nvPr>
        </p:nvSpPr>
        <p:spPr>
          <a:xfrm>
            <a:off x="6027482" y="4774498"/>
            <a:ext cx="397082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{{HL1_TITLE_3}}</a:t>
            </a:r>
          </a:p>
          <a:p>
            <a:pPr lvl="0"/>
            <a:endParaRPr lang="ru-RU" dirty="0"/>
          </a:p>
        </p:txBody>
      </p:sp>
      <p:sp>
        <p:nvSpPr>
          <p:cNvPr id="26" name="TEXT_3"/>
          <p:cNvSpPr>
            <a:spLocks noGrp="1"/>
          </p:cNvSpPr>
          <p:nvPr>
            <p:ph type="body" sz="quarter" idx="17" hasCustomPrompt="1"/>
          </p:nvPr>
        </p:nvSpPr>
        <p:spPr>
          <a:xfrm>
            <a:off x="6027484" y="5164273"/>
            <a:ext cx="5201515" cy="2832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{{HL1_TEXT_3}}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3060711" y="2759926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1</a:t>
            </a:r>
            <a:endParaRPr lang="ru-RU" b="1" dirty="0">
              <a:solidFill>
                <a:schemeClr val="bg1"/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3064429" y="385095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2</a:t>
            </a:r>
            <a:endParaRPr lang="ru-RU" b="1" dirty="0">
              <a:solidFill>
                <a:schemeClr val="bg1"/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3061308" y="507933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3</a:t>
            </a:r>
            <a:endParaRPr lang="ru-RU" b="1" dirty="0">
              <a:solidFill>
                <a:schemeClr val="bg1"/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6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09F895-CFDE-CD20-451F-E9142DE111B5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6605660" y="1749363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{{NL1_TITLE_1}}</a:t>
            </a:r>
          </a:p>
          <a:p>
            <a:pPr lvl="0"/>
            <a:endParaRPr lang="ru-RU" dirty="0"/>
          </a:p>
        </p:txBody>
      </p:sp>
      <p:sp>
        <p:nvSpPr>
          <p:cNvPr id="6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6605660" y="2155764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{{NL1_TEXT_1}}</a:t>
            </a:r>
          </a:p>
        </p:txBody>
      </p:sp>
      <p:sp>
        <p:nvSpPr>
          <p:cNvPr id="16" name="HEADER"/>
          <p:cNvSpPr>
            <a:spLocks noGrp="1"/>
          </p:cNvSpPr>
          <p:nvPr>
            <p:ph type="title" hasCustomPrompt="1"/>
          </p:nvPr>
        </p:nvSpPr>
        <p:spPr>
          <a:xfrm>
            <a:off x="5747641" y="873386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{{NL1_HEADER}}</a:t>
            </a:r>
            <a:br>
              <a:rPr lang="en-US" dirty="0"/>
            </a:br>
            <a:endParaRPr lang="ru-RU" dirty="0"/>
          </a:p>
        </p:txBody>
      </p:sp>
      <p:sp>
        <p:nvSpPr>
          <p:cNvPr id="17" name="BACKGROUND_IMAGE"/>
          <p:cNvSpPr>
            <a:spLocks noGrp="1"/>
          </p:cNvSpPr>
          <p:nvPr>
            <p:ph type="pic" sz="quarter" idx="10"/>
          </p:nvPr>
        </p:nvSpPr>
        <p:spPr>
          <a:xfrm>
            <a:off x="449716" y="391886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5747641" y="1829072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3" name="Овал 2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22" name="Прямоугольник 21"/>
            <p:cNvSpPr/>
            <p:nvPr userDrawn="1"/>
          </p:nvSpPr>
          <p:spPr>
            <a:xfrm>
              <a:off x="5871730" y="2037773"/>
              <a:ext cx="2744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1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  <p:sp>
        <p:nvSpPr>
          <p:cNvPr id="28" name="TITLE_2"/>
          <p:cNvSpPr>
            <a:spLocks noGrp="1"/>
          </p:cNvSpPr>
          <p:nvPr>
            <p:ph type="body" sz="quarter" idx="14" hasCustomPrompt="1"/>
          </p:nvPr>
        </p:nvSpPr>
        <p:spPr>
          <a:xfrm>
            <a:off x="6605660" y="2921528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{{NL1_TITLE_2}}</a:t>
            </a:r>
          </a:p>
          <a:p>
            <a:pPr lvl="0"/>
            <a:endParaRPr lang="ru-RU" dirty="0"/>
          </a:p>
        </p:txBody>
      </p:sp>
      <p:sp>
        <p:nvSpPr>
          <p:cNvPr id="29" name="TEXT_2"/>
          <p:cNvSpPr>
            <a:spLocks noGrp="1"/>
          </p:cNvSpPr>
          <p:nvPr>
            <p:ph type="body" sz="quarter" idx="15" hasCustomPrompt="1"/>
          </p:nvPr>
        </p:nvSpPr>
        <p:spPr>
          <a:xfrm>
            <a:off x="6605660" y="3327929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{{NL1_TEXT_2}}</a:t>
            </a:r>
          </a:p>
        </p:txBody>
      </p:sp>
      <p:grpSp>
        <p:nvGrpSpPr>
          <p:cNvPr id="30" name="Группа 29"/>
          <p:cNvGrpSpPr/>
          <p:nvPr userDrawn="1"/>
        </p:nvGrpSpPr>
        <p:grpSpPr>
          <a:xfrm>
            <a:off x="5747641" y="3001237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31" name="Овал 30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32" name="Прямоугольник 31"/>
            <p:cNvSpPr/>
            <p:nvPr userDrawn="1"/>
          </p:nvSpPr>
          <p:spPr>
            <a:xfrm>
              <a:off x="5871730" y="2037773"/>
              <a:ext cx="312906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2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  <p:sp>
        <p:nvSpPr>
          <p:cNvPr id="33" name="TITLE_3"/>
          <p:cNvSpPr>
            <a:spLocks noGrp="1"/>
          </p:cNvSpPr>
          <p:nvPr>
            <p:ph type="body" sz="quarter" idx="16" hasCustomPrompt="1"/>
          </p:nvPr>
        </p:nvSpPr>
        <p:spPr>
          <a:xfrm>
            <a:off x="6605660" y="4048193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{{NL1_TITLE_3}}</a:t>
            </a:r>
          </a:p>
          <a:p>
            <a:pPr lvl="0"/>
            <a:endParaRPr lang="ru-RU" dirty="0"/>
          </a:p>
        </p:txBody>
      </p:sp>
      <p:sp>
        <p:nvSpPr>
          <p:cNvPr id="34" name="TEXT_3"/>
          <p:cNvSpPr>
            <a:spLocks noGrp="1"/>
          </p:cNvSpPr>
          <p:nvPr>
            <p:ph type="body" sz="quarter" idx="17" hasCustomPrompt="1"/>
          </p:nvPr>
        </p:nvSpPr>
        <p:spPr>
          <a:xfrm>
            <a:off x="6605660" y="4454594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{{NL1_TEXT_3}}</a:t>
            </a:r>
          </a:p>
        </p:txBody>
      </p:sp>
      <p:grpSp>
        <p:nvGrpSpPr>
          <p:cNvPr id="35" name="Группа 34"/>
          <p:cNvGrpSpPr/>
          <p:nvPr userDrawn="1"/>
        </p:nvGrpSpPr>
        <p:grpSpPr>
          <a:xfrm>
            <a:off x="5747641" y="4127902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36" name="Овал 35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37" name="Прямоугольник 36"/>
            <p:cNvSpPr/>
            <p:nvPr userDrawn="1"/>
          </p:nvSpPr>
          <p:spPr>
            <a:xfrm>
              <a:off x="5871730" y="2037773"/>
              <a:ext cx="312906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3</a:t>
              </a:r>
              <a:endParaRPr lang="ru-RU" b="1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  <p:sp>
        <p:nvSpPr>
          <p:cNvPr id="38" name="TITLE_4"/>
          <p:cNvSpPr>
            <a:spLocks noGrp="1"/>
          </p:cNvSpPr>
          <p:nvPr>
            <p:ph type="body" sz="quarter" idx="18" hasCustomPrompt="1"/>
          </p:nvPr>
        </p:nvSpPr>
        <p:spPr>
          <a:xfrm>
            <a:off x="6605660" y="5196304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{{NL1_TITLE_4}}</a:t>
            </a:r>
          </a:p>
          <a:p>
            <a:pPr lvl="0"/>
            <a:endParaRPr lang="ru-RU" dirty="0"/>
          </a:p>
        </p:txBody>
      </p:sp>
      <p:sp>
        <p:nvSpPr>
          <p:cNvPr id="39" name="TEXT_4"/>
          <p:cNvSpPr>
            <a:spLocks noGrp="1"/>
          </p:cNvSpPr>
          <p:nvPr>
            <p:ph type="body" sz="quarter" idx="19" hasCustomPrompt="1"/>
          </p:nvPr>
        </p:nvSpPr>
        <p:spPr>
          <a:xfrm>
            <a:off x="6605660" y="5602705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{{NL1_TEXT_4}}</a:t>
            </a:r>
          </a:p>
        </p:txBody>
      </p:sp>
      <p:grpSp>
        <p:nvGrpSpPr>
          <p:cNvPr id="40" name="Группа 39"/>
          <p:cNvGrpSpPr/>
          <p:nvPr userDrawn="1"/>
        </p:nvGrpSpPr>
        <p:grpSpPr>
          <a:xfrm>
            <a:off x="5747641" y="5276013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41" name="Овал 40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42" name="Прямоугольник 41"/>
            <p:cNvSpPr/>
            <p:nvPr userDrawn="1"/>
          </p:nvSpPr>
          <p:spPr>
            <a:xfrm>
              <a:off x="5871730" y="2037773"/>
              <a:ext cx="319318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4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2473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81C485-54BA-D887-70B1-46A7047FB545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Shape 2"/>
          <p:cNvSpPr/>
          <p:nvPr userDrawn="1"/>
        </p:nvSpPr>
        <p:spPr>
          <a:xfrm>
            <a:off x="613666" y="2133679"/>
            <a:ext cx="2044898" cy="1229439"/>
          </a:xfrm>
          <a:prstGeom prst="roundRect">
            <a:avLst>
              <a:gd name="adj" fmla="val 2603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</p:sp>
      <p:sp>
        <p:nvSpPr>
          <p:cNvPr id="4" name="Shape 7"/>
          <p:cNvSpPr/>
          <p:nvPr userDrawn="1"/>
        </p:nvSpPr>
        <p:spPr>
          <a:xfrm>
            <a:off x="613666" y="3469799"/>
            <a:ext cx="4089916" cy="1229439"/>
          </a:xfrm>
          <a:prstGeom prst="roundRect">
            <a:avLst>
              <a:gd name="adj" fmla="val 2603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</p:sp>
      <p:sp>
        <p:nvSpPr>
          <p:cNvPr id="5" name="Shape 12"/>
          <p:cNvSpPr/>
          <p:nvPr userDrawn="1"/>
        </p:nvSpPr>
        <p:spPr>
          <a:xfrm>
            <a:off x="613666" y="4805919"/>
            <a:ext cx="6134933" cy="1213882"/>
          </a:xfrm>
          <a:prstGeom prst="roundRect">
            <a:avLst>
              <a:gd name="adj" fmla="val 2038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</p:sp>
      <p:sp>
        <p:nvSpPr>
          <p:cNvPr id="6" name="HEADER"/>
          <p:cNvSpPr>
            <a:spLocks noGrp="1"/>
          </p:cNvSpPr>
          <p:nvPr>
            <p:ph type="title" hasCustomPrompt="1"/>
          </p:nvPr>
        </p:nvSpPr>
        <p:spPr>
          <a:xfrm>
            <a:off x="613666" y="967205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{{HL2_HEADER}}</a:t>
            </a:r>
            <a:br>
              <a:rPr lang="en-US" dirty="0"/>
            </a:br>
            <a:endParaRPr lang="ru-RU" dirty="0"/>
          </a:p>
        </p:txBody>
      </p:sp>
      <p:sp>
        <p:nvSpPr>
          <p:cNvPr id="7" name="TITLE_1"/>
          <p:cNvSpPr>
            <a:spLocks noGrp="1"/>
          </p:cNvSpPr>
          <p:nvPr>
            <p:ph type="body" sz="quarter" idx="14" hasCustomPrompt="1"/>
          </p:nvPr>
        </p:nvSpPr>
        <p:spPr>
          <a:xfrm>
            <a:off x="2902165" y="2306283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{{HL2_TITLE_1}}</a:t>
            </a:r>
          </a:p>
          <a:p>
            <a:pPr lvl="0"/>
            <a:endParaRPr lang="ru-RU" dirty="0"/>
          </a:p>
        </p:txBody>
      </p:sp>
      <p:sp>
        <p:nvSpPr>
          <p:cNvPr id="8" name="TEXT_1"/>
          <p:cNvSpPr>
            <a:spLocks noGrp="1"/>
          </p:cNvSpPr>
          <p:nvPr>
            <p:ph type="body" sz="quarter" idx="15" hasCustomPrompt="1"/>
          </p:nvPr>
        </p:nvSpPr>
        <p:spPr>
          <a:xfrm>
            <a:off x="2902165" y="2712684"/>
            <a:ext cx="8257137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{{HL2_TEXT_1}}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2902165" y="3336777"/>
            <a:ext cx="8257137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_2"/>
          <p:cNvSpPr>
            <a:spLocks noGrp="1"/>
          </p:cNvSpPr>
          <p:nvPr>
            <p:ph type="body" sz="quarter" idx="16" hasCustomPrompt="1"/>
          </p:nvPr>
        </p:nvSpPr>
        <p:spPr>
          <a:xfrm>
            <a:off x="4966493" y="3632168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{{HL2_TITLE_2}}</a:t>
            </a:r>
          </a:p>
          <a:p>
            <a:pPr lvl="0"/>
            <a:endParaRPr lang="ru-RU" dirty="0"/>
          </a:p>
        </p:txBody>
      </p:sp>
      <p:sp>
        <p:nvSpPr>
          <p:cNvPr id="12" name="TEXT_2"/>
          <p:cNvSpPr>
            <a:spLocks noGrp="1"/>
          </p:cNvSpPr>
          <p:nvPr>
            <p:ph type="body" sz="quarter" idx="17" hasCustomPrompt="1"/>
          </p:nvPr>
        </p:nvSpPr>
        <p:spPr>
          <a:xfrm>
            <a:off x="4966493" y="4038569"/>
            <a:ext cx="6192809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{{HL2_TEXT_2}}</a:t>
            </a:r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>
            <a:off x="4966493" y="4662662"/>
            <a:ext cx="6192809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_3"/>
          <p:cNvSpPr>
            <a:spLocks noGrp="1"/>
          </p:cNvSpPr>
          <p:nvPr>
            <p:ph type="body" sz="quarter" idx="18" hasCustomPrompt="1"/>
          </p:nvPr>
        </p:nvSpPr>
        <p:spPr>
          <a:xfrm>
            <a:off x="6981407" y="4964790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{{HL2_TITLE_3}}</a:t>
            </a:r>
          </a:p>
          <a:p>
            <a:pPr lvl="0"/>
            <a:endParaRPr lang="ru-RU" dirty="0"/>
          </a:p>
        </p:txBody>
      </p:sp>
      <p:sp>
        <p:nvSpPr>
          <p:cNvPr id="16" name="TEXT_3"/>
          <p:cNvSpPr>
            <a:spLocks noGrp="1"/>
          </p:cNvSpPr>
          <p:nvPr>
            <p:ph type="body" sz="quarter" idx="19" hasCustomPrompt="1"/>
          </p:nvPr>
        </p:nvSpPr>
        <p:spPr>
          <a:xfrm>
            <a:off x="6981408" y="5371191"/>
            <a:ext cx="4177894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{{HL2_TEXT_3}}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6981407" y="5995284"/>
            <a:ext cx="4177894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 userDrawn="1"/>
        </p:nvSpPr>
        <p:spPr>
          <a:xfrm>
            <a:off x="1479662" y="2563732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2502111" y="389985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3524679" y="522819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3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85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509CD-9C14-440A-83DB-2EFD7D7D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F18EC1-D322-4E60-A39D-3B9D4D584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85913-8B51-4733-A626-6503A24A9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B80634-E4E5-4E4F-881F-26E329E4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EAAD6-57EB-477C-B870-7A3C57E0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687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_IMAGE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16822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5" name="HEADER"/>
          <p:cNvSpPr>
            <a:spLocks noGrp="1"/>
          </p:cNvSpPr>
          <p:nvPr>
            <p:ph type="title" hasCustomPrompt="1"/>
          </p:nvPr>
        </p:nvSpPr>
        <p:spPr>
          <a:xfrm>
            <a:off x="613666" y="2820943"/>
            <a:ext cx="5554378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{{S2_HEADER}}</a:t>
            </a:r>
            <a:br>
              <a:rPr lang="en-US" dirty="0"/>
            </a:br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13666" y="3806190"/>
            <a:ext cx="3218501" cy="241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/>
          </a:p>
        </p:txBody>
      </p:sp>
      <p:sp>
        <p:nvSpPr>
          <p:cNvPr id="17" name="TITLE_1"/>
          <p:cNvSpPr>
            <a:spLocks noGrp="1"/>
          </p:cNvSpPr>
          <p:nvPr>
            <p:ph type="body" sz="quarter" idx="11" hasCustomPrompt="1"/>
          </p:nvPr>
        </p:nvSpPr>
        <p:spPr>
          <a:xfrm>
            <a:off x="847575" y="4147788"/>
            <a:ext cx="274030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{{S2_TITLE_1}}</a:t>
            </a:r>
          </a:p>
          <a:p>
            <a:pPr lvl="0"/>
            <a:endParaRPr lang="ru-RU" dirty="0"/>
          </a:p>
        </p:txBody>
      </p:sp>
      <p:sp>
        <p:nvSpPr>
          <p:cNvPr id="18" name="TEXT_1"/>
          <p:cNvSpPr>
            <a:spLocks noGrp="1"/>
          </p:cNvSpPr>
          <p:nvPr>
            <p:ph type="body" sz="quarter" idx="12" hasCustomPrompt="1"/>
          </p:nvPr>
        </p:nvSpPr>
        <p:spPr>
          <a:xfrm>
            <a:off x="847575" y="4554188"/>
            <a:ext cx="2740306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{{S2_TEXT_1}}</a:t>
            </a:r>
          </a:p>
          <a:p>
            <a:pPr lvl="0"/>
            <a:endParaRPr lang="ru-RU" dirty="0"/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8338961" y="3806190"/>
            <a:ext cx="3218501" cy="241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/>
          </a:p>
        </p:txBody>
      </p:sp>
      <p:sp>
        <p:nvSpPr>
          <p:cNvPr id="23" name="TITLE_3"/>
          <p:cNvSpPr>
            <a:spLocks noGrp="1"/>
          </p:cNvSpPr>
          <p:nvPr>
            <p:ph type="body" sz="quarter" idx="13" hasCustomPrompt="1"/>
          </p:nvPr>
        </p:nvSpPr>
        <p:spPr>
          <a:xfrm>
            <a:off x="8572870" y="4147788"/>
            <a:ext cx="274030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{{S2_TITLE_3}}</a:t>
            </a:r>
          </a:p>
          <a:p>
            <a:pPr lvl="0"/>
            <a:endParaRPr lang="ru-RU" dirty="0"/>
          </a:p>
        </p:txBody>
      </p:sp>
      <p:sp>
        <p:nvSpPr>
          <p:cNvPr id="24" name="TEXT_3"/>
          <p:cNvSpPr>
            <a:spLocks noGrp="1"/>
          </p:cNvSpPr>
          <p:nvPr>
            <p:ph type="body" sz="quarter" idx="14" hasCustomPrompt="1"/>
          </p:nvPr>
        </p:nvSpPr>
        <p:spPr>
          <a:xfrm>
            <a:off x="8572870" y="4554188"/>
            <a:ext cx="2740306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{{S2_TEXT_3}}</a:t>
            </a:r>
          </a:p>
          <a:p>
            <a:pPr lvl="0"/>
            <a:endParaRPr lang="ru-RU" dirty="0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476313" y="3806190"/>
            <a:ext cx="3218501" cy="241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/>
          </a:p>
        </p:txBody>
      </p:sp>
      <p:sp>
        <p:nvSpPr>
          <p:cNvPr id="26" name="TITLE_2"/>
          <p:cNvSpPr>
            <a:spLocks noGrp="1"/>
          </p:cNvSpPr>
          <p:nvPr>
            <p:ph type="body" sz="quarter" idx="15" hasCustomPrompt="1"/>
          </p:nvPr>
        </p:nvSpPr>
        <p:spPr>
          <a:xfrm>
            <a:off x="4710222" y="4147788"/>
            <a:ext cx="274030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{{S2_TITLE_2}}</a:t>
            </a:r>
          </a:p>
          <a:p>
            <a:pPr lvl="0"/>
            <a:endParaRPr lang="ru-RU" dirty="0"/>
          </a:p>
        </p:txBody>
      </p:sp>
      <p:sp>
        <p:nvSpPr>
          <p:cNvPr id="27" name="TEXT_2"/>
          <p:cNvSpPr>
            <a:spLocks noGrp="1"/>
          </p:cNvSpPr>
          <p:nvPr>
            <p:ph type="body" sz="quarter" idx="16" hasCustomPrompt="1"/>
          </p:nvPr>
        </p:nvSpPr>
        <p:spPr>
          <a:xfrm>
            <a:off x="4710222" y="4554188"/>
            <a:ext cx="2740306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{{S2_TEXT_2}}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82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44151-B5F1-4BE3-96F8-A8CBC7120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EFC43C-334B-439E-91C2-F291533A2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A54792-3213-4FD6-A761-2BCBCA66A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A55207-070D-4845-896A-9E2BD3973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80B0A8-470F-4909-8689-87176087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2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A24CC-07EF-4CEE-9AC9-255F04D97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B070CD-56EA-4427-87E6-9BDFB296D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67282E-07F6-4AE4-996E-EC59B4CCD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D47F3A-5D4A-4CF2-8821-4DD042BE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5020F5-58F9-464C-9B78-3728AEE97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5C5C5E-189D-4053-9226-6C26188B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5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97D99-5E37-45E0-9775-8D483EA3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D9D174-389A-419E-852D-9AC73D840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403C4C-9F7B-4684-B1D4-2222B5EF6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EDA88A-D35B-4894-BE77-017364C4F9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4869FC-8EB7-4900-8C56-D8BED05343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192065-6A5D-45E7-896C-60D35A2B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E873-7695-4AD8-96CA-6E61A52D4CF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E0D7453-3997-404B-A3F1-49A5A116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E1BE9C-8C41-4118-BB60-6BF007AE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573C-4FD9-4587-9367-BADB0C9C4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30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0CE5C-1617-43A5-8BF7-D381EC06D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157828-4E31-4CF7-8728-C9F8E8D8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03BDD3-5DB6-4613-8D8C-A3AD4F19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8C266E-C920-4E98-88B4-5E8FFCF7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6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47557A-C499-4B93-A2B1-3D1CC9BF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312F06-76FD-4A9A-980A-231DE5100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FEF9E2-57D4-45A8-950D-247DCC48B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28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4DFB2-F8FF-416D-A00D-96BC72CAB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F4800-BCE6-4B45-8A23-5A63D50D9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79445B-D620-4A83-9C5C-D0CD41C79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25FBBF-0BC7-44EF-B26A-954AF695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2B127F-4A9F-4E01-8D37-83117CAC7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10845D-E76B-4C7A-AB51-619F08667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5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F0474-1651-4156-A604-F849F3ED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B44A602-8A4A-4A07-840B-ABF4602D5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45ED6A-0EEF-42C6-97BC-5B9DBDDF9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867DDE-E4A9-4F65-B770-62A946E3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AC9CF3-9BA0-4524-A194-C1B9AA0A5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5AB093-A7EF-470B-8D5F-13F227AC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19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E8752-218B-4054-A47C-DF7CFA35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782CA4-AEB8-47C3-8B6F-E0DB1FE38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837701-FAE0-4467-9818-84527A050B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EF3B4-4F65-40B2-B0D1-F4A47799E8FD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7EFA2A-1EF7-48D8-A691-211D06F9A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7D4CE0-B0B4-4489-8A97-9D7BCC655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E7CB8-100E-C1AA-8279-B66F0A470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87" y="3251335"/>
            <a:ext cx="11914361" cy="166469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взятия мазков и транспортировка 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FF6245-25B3-4D82-A753-AACDFDFCC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2051" y="4852657"/>
            <a:ext cx="10311898" cy="1765426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акушерка женской консультации  ГАУЗ «РПЦ МЗ РБ»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Суворова Татьяна Владимировна.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759660-69D2-4D6B-ACD7-8A1AF56E0A56}"/>
              </a:ext>
            </a:extLst>
          </p:cNvPr>
          <p:cNvSpPr/>
          <p:nvPr/>
        </p:nvSpPr>
        <p:spPr>
          <a:xfrm>
            <a:off x="1331650" y="399494"/>
            <a:ext cx="9250532" cy="471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altLang="ru-RU" sz="20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81" y="63373"/>
            <a:ext cx="11135763" cy="34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8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3272" y="146251"/>
            <a:ext cx="6892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Взятие  материала из </a:t>
            </a:r>
            <a:r>
              <a:rPr lang="ru-RU" sz="2800" b="1" dirty="0" err="1"/>
              <a:t>эндоцервикса</a:t>
            </a:r>
            <a:r>
              <a:rPr lang="ru-RU" sz="2800" b="1" dirty="0"/>
              <a:t> на цитологическое исследование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5208" y="1172696"/>
            <a:ext cx="73151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marL="342900" indent="-342900">
              <a:buFontTx/>
              <a:buAutoNum type="arabicPeriod"/>
            </a:pPr>
            <a:r>
              <a:rPr lang="ru-RU" dirty="0"/>
              <a:t> Для взятия мазка из </a:t>
            </a:r>
            <a:r>
              <a:rPr lang="ru-RU" dirty="0" err="1"/>
              <a:t>эндоцервикса</a:t>
            </a:r>
            <a:r>
              <a:rPr lang="ru-RU" dirty="0"/>
              <a:t> 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/>
              <a:t>  </a:t>
            </a:r>
            <a:r>
              <a:rPr lang="ru-RU" dirty="0" err="1"/>
              <a:t>цитощетку</a:t>
            </a:r>
            <a:r>
              <a:rPr lang="ru-RU" dirty="0"/>
              <a:t> согнуть и вводить  </a:t>
            </a:r>
            <a:r>
              <a:rPr lang="en-US" dirty="0"/>
              <a:t> </a:t>
            </a:r>
            <a:r>
              <a:rPr lang="ru-RU" dirty="0"/>
              <a:t>на глубину  2,5 </a:t>
            </a:r>
            <a:r>
              <a:rPr lang="ru-RU" dirty="0" err="1"/>
              <a:t>см,и</a:t>
            </a:r>
            <a:r>
              <a:rPr lang="ru-RU" dirty="0"/>
              <a:t> производится 3 полных вращения против часовой стрелки,  после этого извлекается. </a:t>
            </a:r>
          </a:p>
          <a:p>
            <a:pPr marL="342900" indent="-342900">
              <a:buFontTx/>
              <a:buAutoNum type="arabicPeriod"/>
            </a:pPr>
            <a:r>
              <a:rPr lang="ru-RU" dirty="0"/>
              <a:t>Мазок получить путем «раскатывания» по часовой </a:t>
            </a:r>
            <a:r>
              <a:rPr lang="ru-RU" dirty="0" err="1"/>
              <a:t>стрелкецитощетки</a:t>
            </a:r>
            <a:r>
              <a:rPr lang="ru-RU" dirty="0"/>
              <a:t> по предметному стеклу с отметкой  «</a:t>
            </a:r>
            <a:r>
              <a:rPr lang="ru-RU" dirty="0" err="1"/>
              <a:t>эндоцервикс</a:t>
            </a:r>
            <a:r>
              <a:rPr lang="ru-RU" dirty="0"/>
              <a:t>»</a:t>
            </a:r>
          </a:p>
          <a:p>
            <a:pPr marL="342900" indent="-342900">
              <a:buFontTx/>
              <a:buAutoNum type="arabicPeriod"/>
            </a:pPr>
            <a:r>
              <a:rPr lang="ru-RU" dirty="0"/>
              <a:t>Мазок должен бать тонким , </a:t>
            </a:r>
            <a:r>
              <a:rPr lang="ru-RU"/>
              <a:t>равномерно распределенным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Зафиксировать нанесенный на  стекло  материал  фиксатор аэрозолем на расстоянии 15-20 см. от стекла, чтобы покрыть полностью область мазка </a:t>
            </a:r>
          </a:p>
          <a:p>
            <a:pPr marL="342900" indent="-342900">
              <a:buAutoNum type="arabicPeriod"/>
            </a:pPr>
            <a:r>
              <a:rPr lang="ru-RU" dirty="0"/>
              <a:t>Утилизировать </a:t>
            </a:r>
            <a:r>
              <a:rPr lang="ru-RU" dirty="0" err="1"/>
              <a:t>цитощетку</a:t>
            </a:r>
            <a:r>
              <a:rPr lang="ru-RU" dirty="0"/>
              <a:t> в контейнер с отходами класса Б 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cs typeface="Times New Roman" panose="02020603050405020304" pitchFamily="18" charset="0"/>
              </a:rPr>
              <a:t>Фиксировать мазок сразу после взятия материала (влажным) . </a:t>
            </a:r>
            <a:r>
              <a:rPr lang="ru-RU" b="1" dirty="0">
                <a:cs typeface="Times New Roman" panose="02020603050405020304" pitchFamily="18" charset="0"/>
              </a:rPr>
              <a:t>Предметное стекло во время фиксации и до полного испарения спирта должно находиться в горизонтальном положении!!! </a:t>
            </a:r>
            <a:r>
              <a:rPr lang="ru-RU" dirty="0">
                <a:cs typeface="Times New Roman" panose="02020603050405020304" pitchFamily="18" charset="0"/>
              </a:rPr>
              <a:t>О</a:t>
            </a:r>
            <a:r>
              <a:rPr lang="ru-RU" dirty="0"/>
              <a:t>ставить сушиться в течение 10 минут .</a:t>
            </a:r>
            <a:r>
              <a:rPr lang="ru-RU" b="1" dirty="0">
                <a:cs typeface="Times New Roman" panose="02020603050405020304" pitchFamily="18" charset="0"/>
              </a:rPr>
              <a:t> </a:t>
            </a:r>
            <a:r>
              <a:rPr lang="ru-RU" dirty="0">
                <a:cs typeface="Times New Roman" panose="02020603050405020304" pitchFamily="18" charset="0"/>
              </a:rPr>
              <a:t>Зафиксированный мазок фиксатором должен быть обозначен карандашом буквой «Ф»</a:t>
            </a:r>
          </a:p>
          <a:p>
            <a:pPr marL="342900" indent="-342900">
              <a:buAutoNum type="arabicPeriod"/>
            </a:pPr>
            <a:r>
              <a:rPr lang="ru-RU" dirty="0"/>
              <a:t>Поместить стекла в контейнер для транспортировки в лабораторию вместе с бланком направлением на цитологическое исследование</a:t>
            </a:r>
          </a:p>
        </p:txBody>
      </p:sp>
      <p:pic>
        <p:nvPicPr>
          <p:cNvPr id="3" name="Picture 7" descr="Алисиенок Т">
            <a:extLst>
              <a:ext uri="{FF2B5EF4-FFF2-40B4-BE49-F238E27FC236}">
                <a16:creationId xmlns:a16="http://schemas.microsoft.com/office/drawing/2014/main" id="{B1FFB2B1-FC6B-3574-0B22-C02F8FE6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448" y="818767"/>
            <a:ext cx="300037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Алисиенок Т">
            <a:extLst>
              <a:ext uri="{FF2B5EF4-FFF2-40B4-BE49-F238E27FC236}">
                <a16:creationId xmlns:a16="http://schemas.microsoft.com/office/drawing/2014/main" id="{39845784-1CBB-1F2D-A133-254F218D7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336" y="3819856"/>
            <a:ext cx="3011487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3F3A321-175D-7A00-81F1-C790AE4114E5}"/>
              </a:ext>
            </a:extLst>
          </p:cNvPr>
          <p:cNvCxnSpPr>
            <a:cxnSpLocks/>
          </p:cNvCxnSpPr>
          <p:nvPr/>
        </p:nvCxnSpPr>
        <p:spPr>
          <a:xfrm>
            <a:off x="9372160" y="3274989"/>
            <a:ext cx="0" cy="1089734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13E44E08-923E-006F-EA55-D51FA47E9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85C4329E-521C-5FB4-D07F-BB9C3439A1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3E26A-396B-C08A-A192-D70AA4EC0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5C817-514E-8204-BDD2-53E2D7E3A4A3}"/>
              </a:ext>
            </a:extLst>
          </p:cNvPr>
          <p:cNvSpPr/>
          <p:nvPr/>
        </p:nvSpPr>
        <p:spPr>
          <a:xfrm>
            <a:off x="1088136" y="172854"/>
            <a:ext cx="7203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Взятие  материала из  </a:t>
            </a:r>
            <a:r>
              <a:rPr lang="ru-RU" sz="2800" b="1" dirty="0" err="1"/>
              <a:t>экзоцервикса</a:t>
            </a:r>
            <a:r>
              <a:rPr lang="ru-RU" sz="2800" b="1" dirty="0"/>
              <a:t> на цитологическое исследование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08A5D5-8875-A00F-AD67-E8E461F2144D}"/>
              </a:ext>
            </a:extLst>
          </p:cNvPr>
          <p:cNvSpPr/>
          <p:nvPr/>
        </p:nvSpPr>
        <p:spPr>
          <a:xfrm>
            <a:off x="146649" y="1172696"/>
            <a:ext cx="852683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600" dirty="0"/>
              <a:t>Получение материала с </a:t>
            </a:r>
            <a:r>
              <a:rPr lang="ru-RU" sz="1600" dirty="0" err="1"/>
              <a:t>экзоцервикса</a:t>
            </a:r>
            <a:r>
              <a:rPr lang="ru-RU" sz="1600" dirty="0"/>
              <a:t>: вторую  </a:t>
            </a:r>
            <a:r>
              <a:rPr lang="ru-RU" sz="1600" dirty="0" err="1"/>
              <a:t>цитощетку</a:t>
            </a:r>
            <a:r>
              <a:rPr lang="ru-RU" sz="1600" dirty="0"/>
              <a:t> согнуть под углом 90* у основания щетинок (положение А) , </a:t>
            </a:r>
            <a:r>
              <a:rPr lang="ru-RU" sz="1600" dirty="0">
                <a:cs typeface="Times New Roman" panose="02020603050405020304" pitchFamily="18" charset="0"/>
              </a:rPr>
              <a:t>и осуществляют забор клеточного материала с влагалищной части шейки матки путем легкого соскабливания, захватывая зону стыка эпителиев </a:t>
            </a:r>
            <a:r>
              <a:rPr lang="ru-RU" sz="1600" dirty="0"/>
              <a:t>вращая щетку по часовой стрелке на 360* 3 раз до «кровавой росы».</a:t>
            </a:r>
          </a:p>
          <a:p>
            <a:pPr marL="342900" indent="-342900">
              <a:buAutoNum type="arabicPeriod"/>
            </a:pPr>
            <a:r>
              <a:rPr lang="ru-RU" sz="1600" dirty="0"/>
              <a:t> Нанести материал полученный с </a:t>
            </a:r>
            <a:r>
              <a:rPr lang="ru-RU" sz="1600" dirty="0" err="1"/>
              <a:t>экзоцервикса</a:t>
            </a:r>
            <a:r>
              <a:rPr lang="ru-RU" sz="1600" dirty="0"/>
              <a:t>, проведя второй цервикальной </a:t>
            </a:r>
            <a:r>
              <a:rPr lang="ru-RU" sz="1600" dirty="0" err="1"/>
              <a:t>цитощеткой</a:t>
            </a:r>
            <a:r>
              <a:rPr lang="ru-RU" sz="1600" dirty="0"/>
              <a:t> один раз в одном направлении линейным движением вдоль стекла, касаясь всеми поверхностями маркированного «</a:t>
            </a:r>
            <a:r>
              <a:rPr lang="ru-RU" sz="1600" dirty="0" err="1"/>
              <a:t>экзоцервикс</a:t>
            </a:r>
            <a:r>
              <a:rPr lang="ru-RU" sz="1600" dirty="0"/>
              <a:t>» предметного стекла</a:t>
            </a:r>
          </a:p>
          <a:p>
            <a:pPr marL="342900" indent="-342900">
              <a:buAutoNum type="arabicPeriod"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Зафиксировать нанесенный на  стекло  материал фиксатор аэрозолем на расстоянии 15-20 см. от стекла, чтобы покрыть полностью область мазка.</a:t>
            </a:r>
            <a:r>
              <a:rPr lang="ru-RU" sz="1600" dirty="0"/>
              <a:t> </a:t>
            </a:r>
          </a:p>
          <a:p>
            <a:pPr marL="342900" indent="-342900">
              <a:buAutoNum type="arabicPeriod"/>
            </a:pPr>
            <a:r>
              <a:rPr lang="ru-RU" sz="1600" dirty="0"/>
              <a:t>Утилизировать </a:t>
            </a:r>
            <a:r>
              <a:rPr lang="ru-RU" sz="1600" dirty="0" err="1"/>
              <a:t>цитощетку</a:t>
            </a:r>
            <a:r>
              <a:rPr lang="ru-RU" sz="1600" dirty="0"/>
              <a:t> в контейнер с отходами класса Б </a:t>
            </a:r>
          </a:p>
          <a:p>
            <a:pPr marL="342900" indent="-342900">
              <a:buFontTx/>
              <a:buAutoNum type="arabicPeriod"/>
            </a:pPr>
            <a:r>
              <a:rPr lang="ru-RU" sz="1600" dirty="0"/>
              <a:t> </a:t>
            </a:r>
            <a:r>
              <a:rPr lang="ru-RU" sz="1600" dirty="0">
                <a:cs typeface="Times New Roman" panose="02020603050405020304" pitchFamily="18" charset="0"/>
              </a:rPr>
              <a:t>Фиксировать мазок сразу после взятия материала (влажным) . </a:t>
            </a:r>
            <a:r>
              <a:rPr lang="ru-RU" sz="1600" b="1" dirty="0">
                <a:cs typeface="Times New Roman" panose="02020603050405020304" pitchFamily="18" charset="0"/>
              </a:rPr>
              <a:t>Предметное стекло во время фиксации и до полного испарения спирта должно находиться в горизонтальном положении!!! </a:t>
            </a:r>
            <a:r>
              <a:rPr lang="ru-RU" sz="1600" dirty="0">
                <a:cs typeface="Times New Roman" panose="02020603050405020304" pitchFamily="18" charset="0"/>
              </a:rPr>
              <a:t>О</a:t>
            </a:r>
            <a:r>
              <a:rPr lang="ru-RU" sz="1600" dirty="0"/>
              <a:t>ставить сушиться в течение 10 минут .</a:t>
            </a:r>
            <a:r>
              <a:rPr lang="ru-RU" sz="1600" b="1" dirty="0">
                <a:cs typeface="Times New Roman" panose="02020603050405020304" pitchFamily="18" charset="0"/>
              </a:rPr>
              <a:t> </a:t>
            </a:r>
            <a:r>
              <a:rPr lang="ru-RU" sz="1600" dirty="0">
                <a:cs typeface="Times New Roman" panose="02020603050405020304" pitchFamily="18" charset="0"/>
              </a:rPr>
              <a:t>Зафиксированный мазок фиксатором должен быть обозначен карандашом буквой «Ф»</a:t>
            </a:r>
          </a:p>
          <a:p>
            <a:pPr marL="342900" indent="-342900">
              <a:buAutoNum type="arabicPeriod"/>
            </a:pPr>
            <a:r>
              <a:rPr lang="ru-RU" sz="1600" dirty="0"/>
              <a:t>Поместить стекла в контейнер для транспортировки в лабораторию вместе с бланком направлением на цитологическое исследование</a:t>
            </a:r>
          </a:p>
          <a:p>
            <a:pPr marL="342900" indent="-342900">
              <a:buAutoNum type="arabicPeriod"/>
            </a:pPr>
            <a:endParaRPr lang="ru-RU" sz="16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DEA6E2-19BE-964D-A642-328FB4EA3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086" y="5193437"/>
            <a:ext cx="8001110" cy="1411550"/>
          </a:xfrm>
          <a:prstGeom prst="rect">
            <a:avLst/>
          </a:prstGeom>
        </p:spPr>
      </p:pic>
      <p:pic>
        <p:nvPicPr>
          <p:cNvPr id="3" name="Picture 4" descr="Дедюля А">
            <a:extLst>
              <a:ext uri="{FF2B5EF4-FFF2-40B4-BE49-F238E27FC236}">
                <a16:creationId xmlns:a16="http://schemas.microsoft.com/office/drawing/2014/main" id="{F642A649-A523-DE0F-4DE1-93252EA71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83" y="971909"/>
            <a:ext cx="2840932" cy="24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Дедюля А">
            <a:extLst>
              <a:ext uri="{FF2B5EF4-FFF2-40B4-BE49-F238E27FC236}">
                <a16:creationId xmlns:a16="http://schemas.microsoft.com/office/drawing/2014/main" id="{E2BF06CA-DC3D-56C8-C696-60E06A687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83" y="3665484"/>
            <a:ext cx="2840932" cy="255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441D266-521C-41AF-5911-8D7D5CFDCC69}"/>
              </a:ext>
            </a:extLst>
          </p:cNvPr>
          <p:cNvCxnSpPr>
            <a:cxnSpLocks/>
          </p:cNvCxnSpPr>
          <p:nvPr/>
        </p:nvCxnSpPr>
        <p:spPr>
          <a:xfrm>
            <a:off x="10092754" y="2907251"/>
            <a:ext cx="0" cy="1043498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B624B9A1-5CA5-2391-42EA-F62AA8FA8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4DA6D5E1-560F-DD74-FB88-88AE6437D7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9437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38A07D-DC96-543B-6A74-243E34025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3085" y="1278385"/>
            <a:ext cx="6083226" cy="269881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мазков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с помощью «фиксатора-спрея»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50ACF6-F13F-9949-D97D-EACEB895D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70857"/>
            <a:ext cx="4817337" cy="495323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F43BE91-9737-409D-2113-FC471312D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5C8886C5-8489-A7DE-921D-4712AF3303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434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FB60A-B21D-414F-5A9C-08476C3F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383" y="365125"/>
            <a:ext cx="8797771" cy="1325563"/>
          </a:xfrm>
        </p:spPr>
        <p:txBody>
          <a:bodyPr>
            <a:normAutofit/>
          </a:bodyPr>
          <a:lstStyle/>
          <a:p>
            <a:r>
              <a:rPr lang="ru-RU" sz="3600" b="1" dirty="0"/>
              <a:t>Заполнить направление в  лабораторию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3AAEA5-4AF1-101E-BFDD-CBF90830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80"/>
            <a:ext cx="6659880" cy="4351338"/>
          </a:xfrm>
        </p:spPr>
        <p:txBody>
          <a:bodyPr/>
          <a:lstStyle/>
          <a:p>
            <a:r>
              <a:rPr lang="ru-RU" dirty="0"/>
              <a:t>Фамилия Имя Отчество </a:t>
            </a:r>
          </a:p>
          <a:p>
            <a:r>
              <a:rPr lang="ru-RU" dirty="0"/>
              <a:t>дата рождения </a:t>
            </a:r>
          </a:p>
          <a:p>
            <a:r>
              <a:rPr lang="ru-RU" dirty="0"/>
              <a:t>диагноз </a:t>
            </a:r>
          </a:p>
          <a:p>
            <a:r>
              <a:rPr lang="ru-RU" dirty="0"/>
              <a:t>дата первого дня последней менструации или менопаузы</a:t>
            </a:r>
          </a:p>
          <a:p>
            <a:r>
              <a:rPr lang="ru-RU" dirty="0"/>
              <a:t>дата взятия материала </a:t>
            </a: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22F298-4590-688C-3947-245970696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5BCAA6A7-539F-59F8-8643-EB9B43C93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32935B-B676-21E6-69CB-388CC9FD2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729" y="1508760"/>
            <a:ext cx="3264408" cy="413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2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CA788-2F00-0F0E-5859-877D97B1A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Транспортировка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B882AE7D-30EF-219C-A09C-1679CADE6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725575" cy="4424255"/>
          </a:xfrm>
        </p:spPr>
        <p:txBody>
          <a:bodyPr>
            <a:normAutofit/>
          </a:bodyPr>
          <a:lstStyle/>
          <a:p>
            <a:r>
              <a:rPr lang="ru-RU" b="1" dirty="0"/>
              <a:t>Защита стёкол</a:t>
            </a:r>
            <a:r>
              <a:rPr lang="ru-RU" dirty="0"/>
              <a:t> от повреждений и загрязнений. Для этого используют специализированные контейнеры, которые обеспечивают сохранность образцов</a:t>
            </a:r>
          </a:p>
          <a:p>
            <a:r>
              <a:rPr lang="ru-RU" dirty="0"/>
              <a:t>Предметные стёкла размещаются горизонтально в один ряд, лунки выполнены так, что поверхность стёкол с образцом не касается стенок контейнера.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5D856C1-834B-AE8C-1B07-AD80DED9E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31" y="1322773"/>
            <a:ext cx="4536489" cy="503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A6B9A2-F353-643B-C7D0-0BAECBA2A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11">
            <a:extLst>
              <a:ext uri="{FF2B5EF4-FFF2-40B4-BE49-F238E27FC236}">
                <a16:creationId xmlns:a16="http://schemas.microsoft.com/office/drawing/2014/main" id="{739268A8-586E-A785-BFF7-EECDE4B4C2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5723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42E1E-60C4-62C1-2433-36E0D918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BA4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  <a:br>
              <a:rPr lang="ru-RU" b="1" dirty="0">
                <a:solidFill>
                  <a:srgbClr val="BA4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7D2E36-B0C4-EC1C-4FFF-B11E03855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895" y="1553592"/>
            <a:ext cx="9445841" cy="462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00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8BA83-3302-4177-BF81-F736A4E36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Регламентирующие приказы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4FCEE-6939-4E7C-BE14-CC73279AF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Приказ №408-ОД от 15.05.2024г. «Об утверждении плана проведения диспансеризации граждан по оценке репродуктивного здоровья»</a:t>
            </a:r>
          </a:p>
          <a:p>
            <a:r>
              <a:rPr lang="ru-RU" dirty="0"/>
              <a:t>Приказ №406-ОД от 14.05.2024 « О проведении лабораторных исследований при диспансеризации мужчин и женщин </a:t>
            </a:r>
            <a:r>
              <a:rPr lang="ru-RU" dirty="0" err="1"/>
              <a:t>репродуктивого</a:t>
            </a:r>
            <a:r>
              <a:rPr lang="ru-RU" dirty="0"/>
              <a:t> возраста с целью оценки репродуктивного здоровья»</a:t>
            </a:r>
          </a:p>
          <a:p>
            <a:r>
              <a:rPr lang="ru-RU" dirty="0"/>
              <a:t>Приказ №868-ОД от </a:t>
            </a:r>
            <a:r>
              <a:rPr lang="ru-RU"/>
              <a:t>25.12.2025 г «</a:t>
            </a:r>
            <a:r>
              <a:rPr lang="ru-RU" dirty="0"/>
              <a:t>Об утверждении плана проведения  диспансеризации граждан по оценке репродуктивного здоровья в 2026 году»</a:t>
            </a:r>
          </a:p>
          <a:p>
            <a:r>
              <a:rPr lang="ru-RU" dirty="0"/>
              <a:t>Методические рекомендации по диспансеризации мужчин и женщин репродуктивного возраста с целью оценки репродуктивного здоровья от 29.03.2024 г</a:t>
            </a:r>
          </a:p>
        </p:txBody>
      </p:sp>
    </p:spTree>
    <p:extLst>
      <p:ext uri="{BB962C8B-B14F-4D97-AF65-F5344CB8AC3E}">
        <p14:creationId xmlns:p14="http://schemas.microsoft.com/office/powerpoint/2010/main" val="361505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4455" y="836712"/>
            <a:ext cx="1017273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Подготовка рабочего места </a:t>
            </a:r>
          </a:p>
          <a:p>
            <a:pPr marL="342900" indent="-342900">
              <a:buAutoNum type="arabicPeriod"/>
            </a:pPr>
            <a:r>
              <a:rPr lang="ru-RU" sz="1600" dirty="0"/>
              <a:t>Проверить исправность осветительного оборудования </a:t>
            </a:r>
          </a:p>
          <a:p>
            <a:pPr marL="342900" indent="-342900">
              <a:buAutoNum type="arabicPeriod"/>
            </a:pPr>
            <a:r>
              <a:rPr lang="ru-RU" sz="1600" dirty="0"/>
              <a:t>Проверить наличие: </a:t>
            </a:r>
          </a:p>
          <a:p>
            <a:pPr marL="342900" indent="-342900"/>
            <a:r>
              <a:rPr lang="ru-RU" sz="1600" dirty="0"/>
              <a:t> • стерильных перчаток </a:t>
            </a:r>
          </a:p>
          <a:p>
            <a:pPr marL="342900" indent="-342900"/>
            <a:r>
              <a:rPr lang="ru-RU" sz="1600" dirty="0"/>
              <a:t> • влагалищных зеркал разного размера</a:t>
            </a:r>
          </a:p>
          <a:p>
            <a:pPr marL="342900" indent="-342900"/>
            <a:r>
              <a:rPr lang="ru-RU" sz="1600" dirty="0"/>
              <a:t> • стекол для лабораторных методов исследования</a:t>
            </a:r>
          </a:p>
          <a:p>
            <a:pPr marL="342900" indent="-342900"/>
            <a:r>
              <a:rPr lang="ru-RU" sz="1600" dirty="0"/>
              <a:t> • контейнеров для транспортировки</a:t>
            </a:r>
          </a:p>
          <a:p>
            <a:pPr marL="342900" indent="-342900"/>
            <a:r>
              <a:rPr lang="ru-RU" sz="1600" dirty="0"/>
              <a:t> • </a:t>
            </a:r>
            <a:r>
              <a:rPr lang="ru-RU" sz="1600" dirty="0" err="1"/>
              <a:t>цитощеток</a:t>
            </a:r>
            <a:r>
              <a:rPr lang="ru-RU" sz="1600" dirty="0"/>
              <a:t> </a:t>
            </a:r>
          </a:p>
          <a:p>
            <a:pPr marL="342900" indent="-342900"/>
            <a:r>
              <a:rPr lang="ru-RU" sz="1600" dirty="0"/>
              <a:t> • ложки </a:t>
            </a:r>
            <a:r>
              <a:rPr lang="ru-RU" sz="1600" dirty="0" err="1"/>
              <a:t>Фолькмана</a:t>
            </a:r>
            <a:r>
              <a:rPr lang="ru-RU" sz="1600" dirty="0"/>
              <a:t> </a:t>
            </a:r>
          </a:p>
          <a:p>
            <a:pPr marL="342900" indent="-342900"/>
            <a:r>
              <a:rPr lang="ru-RU" sz="1600" dirty="0"/>
              <a:t> • пинцет </a:t>
            </a:r>
          </a:p>
          <a:p>
            <a:pPr marL="342900" indent="-342900"/>
            <a:r>
              <a:rPr lang="ru-RU" sz="1600" dirty="0"/>
              <a:t> • стерильных марлевых шариков </a:t>
            </a:r>
          </a:p>
          <a:p>
            <a:pPr marL="342900" indent="-342900"/>
            <a:r>
              <a:rPr lang="ru-RU" sz="1600" dirty="0"/>
              <a:t> • маркера для письма по стеклу</a:t>
            </a:r>
            <a:endParaRPr lang="ru-RU" sz="1600" b="1" dirty="0"/>
          </a:p>
          <a:p>
            <a:r>
              <a:rPr lang="ru-RU" sz="1600" b="1" dirty="0"/>
              <a:t>Идентификация</a:t>
            </a:r>
          </a:p>
          <a:p>
            <a:pPr marL="342900" indent="-342900"/>
            <a:r>
              <a:rPr lang="ru-RU" sz="1600" dirty="0"/>
              <a:t>Идентифицировать пациента (попросить пациента представиться) ФИО полностью ,дата рождения.</a:t>
            </a:r>
          </a:p>
          <a:p>
            <a:pPr marL="342900" indent="-342900"/>
            <a:r>
              <a:rPr lang="ru-RU" sz="1600" dirty="0"/>
              <a:t>Объяснить цель и значение исследования</a:t>
            </a:r>
          </a:p>
          <a:p>
            <a:r>
              <a:rPr lang="ru-RU" sz="1600" dirty="0"/>
              <a:t>Получить информированное согласие на процедуру</a:t>
            </a:r>
          </a:p>
          <a:p>
            <a:pPr marL="342900" indent="-342900"/>
            <a:r>
              <a:rPr lang="ru-RU" sz="1600" b="1" dirty="0"/>
              <a:t>Подготовка  </a:t>
            </a:r>
          </a:p>
          <a:p>
            <a:pPr marL="342900" indent="-342900"/>
            <a:r>
              <a:rPr lang="ru-RU" sz="1600" dirty="0"/>
              <a:t>1.Преложить или помочь пациентке занять удобное положение на гинекологическом кресле</a:t>
            </a:r>
          </a:p>
          <a:p>
            <a:pPr marL="342900" indent="-342900"/>
            <a:r>
              <a:rPr lang="ru-RU" sz="1600" dirty="0"/>
              <a:t>2. Обработать руки гигиеническим способом </a:t>
            </a:r>
          </a:p>
          <a:p>
            <a:pPr marL="342900" indent="-342900"/>
            <a:r>
              <a:rPr lang="ru-RU" sz="1600" dirty="0"/>
              <a:t>3. Инструментарий, используемый при исследовании (зеркала, перчатки, инструменты для взятия биологического материала), распечатать и достать из упаковок в присутствии женщины </a:t>
            </a:r>
          </a:p>
          <a:p>
            <a:pPr marL="342900" indent="-342900"/>
            <a:r>
              <a:rPr lang="ru-RU" sz="1600" dirty="0"/>
              <a:t>4.Надеть стерильные одноразовые перчатки</a:t>
            </a:r>
          </a:p>
        </p:txBody>
      </p:sp>
      <p:pic>
        <p:nvPicPr>
          <p:cNvPr id="3" name="Picture 5" descr="%25D1%2581%25D0%25BC%25D0%25BE%25D1%2582%25D1%2580%25D0%25BE%25D0%25B2%25D0%25BE%25D0%25B9">
            <a:extLst>
              <a:ext uri="{FF2B5EF4-FFF2-40B4-BE49-F238E27FC236}">
                <a16:creationId xmlns:a16="http://schemas.microsoft.com/office/drawing/2014/main" id="{1102010C-C178-D11C-5927-9D439E222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656" y="649275"/>
            <a:ext cx="4406588" cy="315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935F0F7C-1B6E-0719-4B7B-EA095E97E6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CCE00CC-4A05-7ACA-5876-6AA77D3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881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63393-0857-03C8-788D-4D8D131F3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554"/>
            <a:ext cx="10515600" cy="861134"/>
          </a:xfrm>
        </p:spPr>
        <p:txBody>
          <a:bodyPr>
            <a:normAutofit/>
          </a:bodyPr>
          <a:lstStyle/>
          <a:p>
            <a:r>
              <a:rPr lang="ru-RU" sz="3600" b="1" dirty="0"/>
              <a:t>Осмотр наружных половых органов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B3ED4D-1A36-CDDA-3719-CB879275E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37" y="1038688"/>
            <a:ext cx="6143347" cy="53532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u="sng" dirty="0"/>
              <a:t>Оценить: </a:t>
            </a:r>
          </a:p>
          <a:p>
            <a:pPr marL="514350" indent="-514350">
              <a:buAutoNum type="arabicPeriod"/>
            </a:pPr>
            <a:r>
              <a:rPr lang="ru-RU" dirty="0"/>
              <a:t>Развитие наружных половых органов характер оволосения </a:t>
            </a:r>
          </a:p>
          <a:p>
            <a:pPr marL="514350" indent="-514350">
              <a:buAutoNum type="arabicPeriod"/>
            </a:pPr>
            <a:r>
              <a:rPr lang="ru-RU" dirty="0"/>
              <a:t> Состояние кожных покровов и слизистых оболочек </a:t>
            </a:r>
          </a:p>
          <a:p>
            <a:pPr marL="514350" indent="-514350">
              <a:buAutoNum type="arabicPeriod"/>
            </a:pPr>
            <a:r>
              <a:rPr lang="ru-RU" dirty="0"/>
              <a:t> Состояние области </a:t>
            </a:r>
            <a:r>
              <a:rPr lang="ru-RU" dirty="0" err="1"/>
              <a:t>вульварного</a:t>
            </a:r>
            <a:r>
              <a:rPr lang="ru-RU" dirty="0"/>
              <a:t> кольца: малых, больших половых губ, клитора и задней спайки влагалища </a:t>
            </a:r>
          </a:p>
          <a:p>
            <a:pPr marL="514350" indent="-514350">
              <a:buAutoNum type="arabicPeriod"/>
            </a:pPr>
            <a:r>
              <a:rPr lang="ru-RU" dirty="0"/>
              <a:t> Состояние преддверия влагалища и бартолиновых желез </a:t>
            </a:r>
          </a:p>
          <a:p>
            <a:pPr marL="514350" indent="-514350">
              <a:buAutoNum type="arabicPeriod"/>
            </a:pPr>
            <a:r>
              <a:rPr lang="ru-RU" dirty="0"/>
              <a:t>Состояние </a:t>
            </a:r>
            <a:r>
              <a:rPr lang="ru-RU" dirty="0" err="1"/>
              <a:t>перианальной</a:t>
            </a:r>
            <a:r>
              <a:rPr lang="ru-RU" dirty="0"/>
              <a:t> области </a:t>
            </a:r>
          </a:p>
          <a:p>
            <a:pPr marL="514350" indent="-514350">
              <a:buAutoNum type="arabicPeriod"/>
            </a:pPr>
            <a:r>
              <a:rPr lang="ru-RU" dirty="0"/>
              <a:t>Отсутствие или наличие выделений, характер выделений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2211DF-AF96-6190-E728-55D106B50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790" y="1095623"/>
            <a:ext cx="2864999" cy="24339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9B7162-D4B5-A60F-4725-4C4B056FE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128" y="3674231"/>
            <a:ext cx="2856058" cy="243396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3A38230-8A8E-89AF-2953-33CB70D8C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B617C9CD-F41E-5EA0-2B2C-B68FFA2A2F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763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2F321-0191-0CBA-D8B6-64892B1EF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 algn="ctr"/>
            <a:r>
              <a:rPr lang="ru-RU" sz="3600" b="1" dirty="0"/>
              <a:t>Выполнение процедуры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0E3BD0-CAF1-B7AD-18AF-964994204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09808" cy="435133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AutoNum type="arabicPeriod"/>
            </a:pPr>
            <a:r>
              <a:rPr lang="ru-RU" dirty="0"/>
              <a:t>Зеркало взять правой рукой таким образом, чтобы его створки находились между II и III пальцами не нарушив стерильности</a:t>
            </a:r>
          </a:p>
          <a:p>
            <a:pPr marL="342900" indent="-342900">
              <a:buAutoNum type="arabicPeriod"/>
            </a:pPr>
            <a:r>
              <a:rPr lang="ru-RU" dirty="0"/>
              <a:t>Развести большие и малые половые губы большим и указательным  пальцами левой руки </a:t>
            </a:r>
          </a:p>
          <a:p>
            <a:pPr marL="342900" indent="-342900">
              <a:buAutoNum type="arabicPeriod"/>
            </a:pPr>
            <a:r>
              <a:rPr lang="ru-RU" dirty="0"/>
              <a:t>Ввести правой рукой  во влагалище створчатое зеркало строго в закрытом виде </a:t>
            </a:r>
          </a:p>
          <a:p>
            <a:pPr marL="342900" indent="-342900">
              <a:buAutoNum type="arabicPeriod"/>
            </a:pPr>
            <a:r>
              <a:rPr lang="ru-RU" dirty="0"/>
              <a:t>Плоскость смыкания створок зеркала должна совпадать с половой щелью </a:t>
            </a:r>
          </a:p>
          <a:p>
            <a:pPr marL="342900" indent="-342900">
              <a:buAutoNum type="arabicPeriod"/>
            </a:pPr>
            <a:r>
              <a:rPr lang="ru-RU" dirty="0"/>
              <a:t>В процессе введения зеркала его следует повернуть на 90°, опустив рукоятку зеркала вниз. </a:t>
            </a:r>
          </a:p>
          <a:p>
            <a:pPr marL="342900" indent="-342900">
              <a:buAutoNum type="arabicPeriod"/>
            </a:pPr>
            <a:r>
              <a:rPr lang="ru-RU" dirty="0"/>
              <a:t>Раскрыть зеркало и обнажить шейку матки </a:t>
            </a:r>
          </a:p>
          <a:p>
            <a:pPr marL="342900" indent="-342900">
              <a:buAutoNum type="arabicPeriod"/>
            </a:pPr>
            <a:r>
              <a:rPr lang="ru-RU" dirty="0"/>
              <a:t>Зеркало зафиксировать замком </a:t>
            </a:r>
          </a:p>
          <a:p>
            <a:pPr marL="342900" indent="-342900">
              <a:buAutoNum type="arabicPeriod"/>
            </a:pPr>
            <a:r>
              <a:rPr lang="ru-RU" dirty="0"/>
              <a:t>При наличии слизи удалить ее стерильным шариком с помощью пинцета без грубого давления на шейку матки во избежания утраты эпителия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D61B5AF-F40B-459E-70AE-36C94EB2A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CFF5F2F1-85C2-9EEB-02E1-01CC5A449B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634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408" y="1276709"/>
            <a:ext cx="1158527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000" dirty="0"/>
              <a:t>До взятия образцов биологического материала необходимо подписать предметное стекло с обратной стороны, разделить его на 3 равные части, указав в каждой локус:</a:t>
            </a:r>
            <a:r>
              <a:rPr lang="en-US" sz="2000" dirty="0"/>
              <a:t>U,</a:t>
            </a:r>
            <a:r>
              <a:rPr lang="ru-RU" sz="2000" dirty="0"/>
              <a:t> </a:t>
            </a:r>
            <a:r>
              <a:rPr lang="en-US" sz="2000" dirty="0"/>
              <a:t>V, C</a:t>
            </a:r>
            <a:r>
              <a:rPr lang="ru-RU" sz="2000" dirty="0"/>
              <a:t> (уретра, влагалище, цервикальный канал).</a:t>
            </a:r>
          </a:p>
          <a:p>
            <a:pPr marL="342900" indent="-342900">
              <a:buFontTx/>
              <a:buAutoNum type="arabicPeriod"/>
            </a:pPr>
            <a:r>
              <a:rPr lang="ru-RU" sz="2000" dirty="0"/>
              <a:t>Взятие биоматериала на анализ из уретры проводится следующим образом: после проведения массажа уретры со стороны влагалища осуществляется введение  зонда на глубину 1,5- 2 см. Проводится легкое поскабливание стенок и уретры и добытый материал  помещают на предметное стекло .</a:t>
            </a:r>
          </a:p>
          <a:p>
            <a:pPr marL="342900" indent="-342900">
              <a:buFontTx/>
              <a:buAutoNum type="arabicPeriod"/>
            </a:pPr>
            <a:r>
              <a:rPr lang="ru-RU" sz="2000" dirty="0"/>
              <a:t>Взять свободнолежащее отделяемое из сводов влагалища широкой стороной ложки </a:t>
            </a:r>
            <a:r>
              <a:rPr lang="ru-RU" sz="2000" dirty="0" err="1"/>
              <a:t>Фолькмана</a:t>
            </a:r>
            <a:r>
              <a:rPr lang="ru-RU" sz="2000" dirty="0"/>
              <a:t> (4 мм) и нанесение максимально тонким слоем на сухое обезжиренное стекло, создав окружность диаметром около 1-1,5 см. </a:t>
            </a:r>
          </a:p>
          <a:p>
            <a:pPr marL="342900" indent="-342900">
              <a:buAutoNum type="arabicPeriod"/>
            </a:pPr>
            <a:r>
              <a:rPr lang="ru-RU" sz="2000" dirty="0"/>
              <a:t>Взять свободнолежащее отделяемое из цервикального канала ложкой </a:t>
            </a:r>
            <a:r>
              <a:rPr lang="ru-RU" sz="2000" dirty="0" err="1"/>
              <a:t>Фолькмана</a:t>
            </a:r>
            <a:r>
              <a:rPr lang="ru-RU" sz="2000" dirty="0"/>
              <a:t> меньшей стороной ложки (диаметр 2 мм) и нанесение максимально тонким слоем на предметное стекло аналогичным образом.</a:t>
            </a:r>
          </a:p>
          <a:p>
            <a:pPr marL="342900" indent="-342900">
              <a:buAutoNum type="arabicPeriod"/>
            </a:pPr>
            <a:r>
              <a:rPr lang="ru-RU" sz="2000" dirty="0"/>
              <a:t>Утилизировать ложку </a:t>
            </a:r>
            <a:r>
              <a:rPr lang="ru-RU" sz="2000" dirty="0" err="1"/>
              <a:t>Фолькмана</a:t>
            </a:r>
            <a:r>
              <a:rPr lang="ru-RU" sz="2000" dirty="0"/>
              <a:t> в контейнер с отходами класса Б</a:t>
            </a:r>
          </a:p>
          <a:p>
            <a:pPr marL="342900" indent="-342900">
              <a:buAutoNum type="arabicPeriod"/>
            </a:pPr>
            <a:r>
              <a:rPr lang="ru-RU" sz="2000" dirty="0"/>
              <a:t>Оставить стекла сушиться на открытом воздухе на 10 мин</a:t>
            </a:r>
          </a:p>
          <a:p>
            <a:pPr marL="342900" indent="-342900">
              <a:buFontTx/>
              <a:buAutoNum type="arabicPeriod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2437" y="129244"/>
            <a:ext cx="11349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Взятие биологического материала для микроскопического исследования с окраской по Грамму на два предметных стекла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DCD0B8A-0EFA-DF51-7788-C0FDA4079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9939136B-4490-F864-E11A-DB5DA8F7A7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44B2A-5810-ED63-F733-40C1B4C6A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>
                <a:cs typeface="Calibri Light" panose="020F0302020204030204" pitchFamily="34" charset="0"/>
              </a:rPr>
              <a:t>Условия обязательной подготовки к проведению </a:t>
            </a:r>
            <a:r>
              <a:rPr lang="ru-RU" altLang="ru-RU" sz="3600" b="1" dirty="0">
                <a:cs typeface="Times New Roman" panose="02020603050405020304" pitchFamily="18" charset="0"/>
              </a:rPr>
              <a:t>цитологического скрининга: 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2C7C59-D53B-0C0B-5695-EC31DDE17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ru-RU" b="1" dirty="0">
                <a:cs typeface="Times New Roman" panose="02020603050405020304" pitchFamily="18" charset="0"/>
              </a:rPr>
              <a:t>Не брать ранее 48 часов:</a:t>
            </a:r>
          </a:p>
          <a:p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dirty="0"/>
              <a:t>ранее 48 ч после полового контакта</a:t>
            </a:r>
            <a:endParaRPr lang="ru-RU" altLang="ru-RU" dirty="0">
              <a:cs typeface="Times New Roman" panose="02020603050405020304" pitchFamily="18" charset="0"/>
            </a:endParaRPr>
          </a:p>
          <a:p>
            <a:r>
              <a:rPr lang="ru-RU" altLang="ru-RU" dirty="0">
                <a:cs typeface="Times New Roman" panose="02020603050405020304" pitchFamily="18" charset="0"/>
              </a:rPr>
              <a:t>после расширенной кольпоскопии с обработкой 3-5% растворами уксусной кислоты или Люголя;</a:t>
            </a:r>
          </a:p>
          <a:p>
            <a:pPr marL="0" indent="0">
              <a:buNone/>
            </a:pPr>
            <a:r>
              <a:rPr lang="ru-RU" altLang="ru-RU" b="1" dirty="0">
                <a:cs typeface="Times New Roman" panose="02020603050405020304" pitchFamily="18" charset="0"/>
              </a:rPr>
              <a:t>                                                             НЕ БРАТЬ</a:t>
            </a:r>
          </a:p>
          <a:p>
            <a:r>
              <a:rPr lang="ru-RU" altLang="ru-RU" dirty="0">
                <a:cs typeface="Times New Roman" panose="02020603050405020304" pitchFamily="18" charset="0"/>
              </a:rPr>
              <a:t>влагалищные манипуляции, включая спринцевание, ванночки, тампоны, использование </a:t>
            </a:r>
            <a:r>
              <a:rPr lang="ru-RU" altLang="ru-RU" dirty="0" err="1">
                <a:cs typeface="Times New Roman" panose="02020603050405020304" pitchFamily="18" charset="0"/>
              </a:rPr>
              <a:t>любрикантов</a:t>
            </a:r>
            <a:r>
              <a:rPr lang="ru-RU" altLang="ru-RU" dirty="0">
                <a:cs typeface="Times New Roman" panose="02020603050405020304" pitchFamily="18" charset="0"/>
              </a:rPr>
              <a:t> или спермицидов за сутки до осмотра;</a:t>
            </a:r>
          </a:p>
          <a:p>
            <a:r>
              <a:rPr lang="ru-RU" altLang="ru-RU" dirty="0">
                <a:cs typeface="Times New Roman" panose="02020603050405020304" pitchFamily="18" charset="0"/>
              </a:rPr>
              <a:t>во время менструации, </a:t>
            </a:r>
          </a:p>
          <a:p>
            <a:r>
              <a:rPr lang="ru-RU" altLang="ru-RU" dirty="0">
                <a:cs typeface="Times New Roman" panose="02020603050405020304" pitchFamily="18" charset="0"/>
              </a:rPr>
              <a:t>при воспалительных гинекологических заболеваниях.</a:t>
            </a:r>
          </a:p>
          <a:p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cs typeface="Times New Roman" panose="02020603050405020304" pitchFamily="18" charset="0"/>
              </a:rPr>
              <a:t>Время для забора материала с 10 по 20 день менструального цикла;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5BF4F53-28A0-115D-4F00-037D9983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EFC62778-200B-5F74-5572-BE9CA6F73A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2144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AEF6C90-E3EC-4B3A-ABC0-A8B9AED6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456497" y="3262964"/>
            <a:ext cx="3764224" cy="26318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Цитощётка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Rovers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Cervex-Brush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Combi</a:t>
            </a:r>
            <a:b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Endo </a:t>
            </a:r>
            <a:r>
              <a:rPr lang="en-US" sz="28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Cervex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-Brush</a:t>
            </a: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полипропиленовый «ершик» с  600 щетинками, расположенным по бокам и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кисти из 57 мягких закругленных пластиковых щетинок различной длины, в результате чего кисть имеет коническую форму, повторяющую контуры поверхности шейки матки и переходной зоны.</a:t>
            </a:r>
            <a:b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283" name="Объект 3">
            <a:extLst>
              <a:ext uri="{FF2B5EF4-FFF2-40B4-BE49-F238E27FC236}">
                <a16:creationId xmlns:a16="http://schemas.microsoft.com/office/drawing/2014/main" id="{6DFD1CF4-26B3-4409-B052-C50E30288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015" y="-26986"/>
            <a:ext cx="6131293" cy="2500680"/>
          </a:xfrm>
        </p:spPr>
        <p:txBody>
          <a:bodyPr>
            <a:normAutofit/>
          </a:bodyPr>
          <a:lstStyle/>
          <a:p>
            <a:endParaRPr lang="ru-RU" altLang="ru-RU" sz="2100" dirty="0"/>
          </a:p>
          <a:p>
            <a:r>
              <a:rPr lang="ru-RU" altLang="ru-RU" sz="2100" dirty="0"/>
              <a:t>Для получения адекватного материала необходимо использовать современные инструменты - комбинированные щетки с эндоцервикальным компонентом</a:t>
            </a:r>
          </a:p>
          <a:p>
            <a:r>
              <a:rPr lang="ru-RU" altLang="ru-RU" sz="2100" dirty="0"/>
              <a:t>Цитощетка зонд Юнона</a:t>
            </a:r>
          </a:p>
          <a:p>
            <a:r>
              <a:rPr lang="ru-RU" altLang="ru-RU" sz="2100" dirty="0"/>
              <a:t>Зонд типа эндоцервикальная щетка</a:t>
            </a:r>
          </a:p>
          <a:p>
            <a:endParaRPr lang="ru-RU" altLang="ru-RU" sz="2100" dirty="0"/>
          </a:p>
        </p:txBody>
      </p:sp>
      <p:pic>
        <p:nvPicPr>
          <p:cNvPr id="97285" name="Рисунок 2">
            <a:extLst>
              <a:ext uri="{FF2B5EF4-FFF2-40B4-BE49-F238E27FC236}">
                <a16:creationId xmlns:a16="http://schemas.microsoft.com/office/drawing/2014/main" id="{E3F21CA2-DE47-4A36-8336-1378385A7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744" y="3241462"/>
            <a:ext cx="3457766" cy="3372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Объект 3">
            <a:extLst>
              <a:ext uri="{FF2B5EF4-FFF2-40B4-BE49-F238E27FC236}">
                <a16:creationId xmlns:a16="http://schemas.microsoft.com/office/drawing/2014/main" id="{9C42456D-B709-4080-861C-280FAC73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95" y="3160412"/>
            <a:ext cx="3595458" cy="335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9F5E3E8-F642-4DE0-B8FF-39CFACDDD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95" y="547863"/>
            <a:ext cx="3602612" cy="250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везда: 7 точек 6">
            <a:extLst>
              <a:ext uri="{FF2B5EF4-FFF2-40B4-BE49-F238E27FC236}">
                <a16:creationId xmlns:a16="http://schemas.microsoft.com/office/drawing/2014/main" id="{6CBE87EC-2D2A-4FB5-897D-B2B34959E29E}"/>
              </a:ext>
            </a:extLst>
          </p:cNvPr>
          <p:cNvSpPr/>
          <p:nvPr/>
        </p:nvSpPr>
        <p:spPr>
          <a:xfrm>
            <a:off x="10218197" y="2166150"/>
            <a:ext cx="1597981" cy="1447061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3FA94C-24D1-428C-81ED-8DAAE204A22D}"/>
              </a:ext>
            </a:extLst>
          </p:cNvPr>
          <p:cNvSpPr txBox="1"/>
          <p:nvPr/>
        </p:nvSpPr>
        <p:spPr>
          <a:xfrm>
            <a:off x="6096000" y="2243349"/>
            <a:ext cx="6131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FAF0DA70-9411-80A2-E6E8-CE88A8249E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AD137E1-61AC-F78A-5C4E-EFF0D837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510" y="50255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830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77A13-40DC-D0A6-08F5-1F107B836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44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Зона трансформации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CB3328-05BE-EA32-8220-94847AEAA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9944" y="1554480"/>
            <a:ext cx="5181798" cy="5010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48752A-EA60-6180-1458-D52C50BCE6AA}"/>
              </a:ext>
            </a:extLst>
          </p:cNvPr>
          <p:cNvSpPr txBox="1"/>
          <p:nvPr/>
        </p:nvSpPr>
        <p:spPr>
          <a:xfrm>
            <a:off x="365760" y="1554480"/>
            <a:ext cx="563270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altLang="ru-RU" sz="2400" b="1" i="1" dirty="0"/>
              <a:t>-Материал берется  с зоны трансформации-переходной зоны стыков эпителия и из </a:t>
            </a:r>
            <a:r>
              <a:rPr lang="ru-RU" altLang="ru-RU" sz="2400" b="1" i="1" dirty="0" err="1"/>
              <a:t>эндоцервикальных</a:t>
            </a:r>
            <a:r>
              <a:rPr lang="ru-RU" altLang="ru-RU" sz="2400" b="1" i="1" dirty="0"/>
              <a:t> крипт- то есть с </a:t>
            </a:r>
            <a:r>
              <a:rPr lang="ru-RU" altLang="ru-RU" sz="2400" b="1" i="1" dirty="0" err="1"/>
              <a:t>экто</a:t>
            </a:r>
            <a:r>
              <a:rPr lang="ru-RU" altLang="ru-RU" sz="2400" b="1" i="1" dirty="0"/>
              <a:t> и </a:t>
            </a:r>
            <a:r>
              <a:rPr lang="ru-RU" altLang="ru-RU" sz="2400" b="1" i="1" dirty="0" err="1"/>
              <a:t>эндоцервикса</a:t>
            </a:r>
            <a:endParaRPr lang="ru-RU" altLang="ru-RU" sz="2400" b="1" i="1" dirty="0"/>
          </a:p>
          <a:p>
            <a:pPr algn="just"/>
            <a:r>
              <a:rPr lang="ru-RU" altLang="ru-RU" sz="2400" b="1" i="1" dirty="0"/>
              <a:t>-«Зона трансформации» у женщин после 40 лет, а также после диатермокоагуляции и криодеструкции уходит в канал на 2,5 см выше наружного маточного зева, что диктует необходимость взятия материала для цитологического исследования из цервикального канала на глубину 2,5 см.</a:t>
            </a:r>
            <a:r>
              <a:rPr lang="ru-RU" altLang="ru-RU" sz="2400" dirty="0"/>
              <a:t> </a:t>
            </a:r>
          </a:p>
        </p:txBody>
      </p:sp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4DED53DC-3C08-D3A3-44F4-CA07C3432C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9218E3D-DB95-4B61-FB20-32958BF63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510" y="50255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8021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</TotalTime>
  <Words>1165</Words>
  <Application>Microsoft Office PowerPoint</Application>
  <PresentationFormat>Широкоэкранный</PresentationFormat>
  <Paragraphs>102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arial</vt:lpstr>
      <vt:lpstr>Arial Black</vt:lpstr>
      <vt:lpstr>Calibri</vt:lpstr>
      <vt:lpstr>Calibri Light</vt:lpstr>
      <vt:lpstr>Gilroy</vt:lpstr>
      <vt:lpstr>Gilroy Bold</vt:lpstr>
      <vt:lpstr>Gilroy SemiBold</vt:lpstr>
      <vt:lpstr>Inter</vt:lpstr>
      <vt:lpstr>Times New Roman</vt:lpstr>
      <vt:lpstr>Тема Office</vt:lpstr>
      <vt:lpstr>Правила взятия мазков и транспортировка .</vt:lpstr>
      <vt:lpstr>Регламентирующие приказы</vt:lpstr>
      <vt:lpstr>Презентация PowerPoint</vt:lpstr>
      <vt:lpstr>Осмотр наружных половых органов</vt:lpstr>
      <vt:lpstr>Выполнение процедуры</vt:lpstr>
      <vt:lpstr>Презентация PowerPoint</vt:lpstr>
      <vt:lpstr>Условия обязательной подготовки к проведению цитологического скрининга: </vt:lpstr>
      <vt:lpstr>Цитощётка Rovers: Cervex-Brush  Combi (Endo Cervex-Brush) это полипропиленовый «ершик» с  600 щетинками, расположенным по бокам и  кисти из 57 мягких закругленных пластиковых щетинок различной длины, в результате чего кисть имеет коническую форму, повторяющую контуры поверхности шейки матки и переходной зоны. </vt:lpstr>
      <vt:lpstr>Зона трансформации </vt:lpstr>
      <vt:lpstr>Презентация PowerPoint</vt:lpstr>
      <vt:lpstr>Презентация PowerPoint</vt:lpstr>
      <vt:lpstr>Презентация PowerPoint</vt:lpstr>
      <vt:lpstr>Заполнить направление в  лабораторию </vt:lpstr>
      <vt:lpstr>Транспортировка</vt:lpstr>
      <vt:lpstr>Благодарю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и учет стратифицированных показателей для выявления и контроля инфекций, связанных с медицинской помощью, за первый квартал 2025 года.</dc:title>
  <dc:creator>Врач ОРИТн</dc:creator>
  <cp:lastModifiedBy>Татьяна Владимировна Суворова</cp:lastModifiedBy>
  <cp:revision>105</cp:revision>
  <cp:lastPrinted>2026-03-04T01:24:47Z</cp:lastPrinted>
  <dcterms:created xsi:type="dcterms:W3CDTF">2025-05-19T09:17:23Z</dcterms:created>
  <dcterms:modified xsi:type="dcterms:W3CDTF">2026-03-05T00:58:53Z</dcterms:modified>
</cp:coreProperties>
</file>